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Open Sans" charset="1" panose="020B0606030504020204"/>
      <p:regular r:id="rId26"/>
    </p:embeddedFont>
    <p:embeddedFont>
      <p:font typeface="League Spartan" charset="1" panose="00000800000000000000"/>
      <p:regular r:id="rId27"/>
    </p:embeddedFont>
    <p:embeddedFont>
      <p:font typeface="Open Sans Ultra-Bold" charset="1" panose="00000000000000000000"/>
      <p:regular r:id="rId28"/>
    </p:embeddedFont>
    <p:embeddedFont>
      <p:font typeface="Open Sans Bold" charset="1" panose="020B0806030504020204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4.pn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4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jpeg" Type="http://schemas.openxmlformats.org/officeDocument/2006/relationships/image"/><Relationship Id="rId11" Target="../media/image28.png" Type="http://schemas.openxmlformats.org/officeDocument/2006/relationships/image"/><Relationship Id="rId12" Target="../media/image29.png" Type="http://schemas.openxmlformats.org/officeDocument/2006/relationships/image"/><Relationship Id="rId2" Target="../media/image5.jpeg" Type="http://schemas.openxmlformats.org/officeDocument/2006/relationships/image"/><Relationship Id="rId3" Target="../media/image4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4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4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4.pn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4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4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jpeg" Type="http://schemas.openxmlformats.org/officeDocument/2006/relationships/image"/><Relationship Id="rId6" Target="../media/image11.jpeg" Type="http://schemas.openxmlformats.org/officeDocument/2006/relationships/image"/><Relationship Id="rId7" Target="../media/image12.jpeg" Type="http://schemas.openxmlformats.org/officeDocument/2006/relationships/image"/><Relationship Id="rId8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4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952267"/>
            <a:ext cx="16230600" cy="8382465"/>
            <a:chOff x="0" y="0"/>
            <a:chExt cx="6045684" cy="31223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45684" cy="3122357"/>
            </a:xfrm>
            <a:custGeom>
              <a:avLst/>
              <a:gdLst/>
              <a:ahLst/>
              <a:cxnLst/>
              <a:rect r="r" b="b" t="t" l="l"/>
              <a:pathLst>
                <a:path h="3122357" w="6045684">
                  <a:moveTo>
                    <a:pt x="0" y="0"/>
                  </a:moveTo>
                  <a:lnTo>
                    <a:pt x="6045684" y="0"/>
                  </a:lnTo>
                  <a:lnTo>
                    <a:pt x="6045684" y="3122357"/>
                  </a:lnTo>
                  <a:lnTo>
                    <a:pt x="0" y="31223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298C4B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6045684" cy="3122357"/>
            </a:xfrm>
            <a:prstGeom prst="rect">
              <a:avLst/>
            </a:prstGeom>
          </p:spPr>
          <p:txBody>
            <a:bodyPr anchor="ctr" rtlCol="false" tIns="48876" lIns="48876" bIns="48876" rIns="48876"/>
            <a:lstStyle/>
            <a:p>
              <a:pPr algn="ctr">
                <a:lnSpc>
                  <a:spcPts val="1813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374539" y="8993151"/>
            <a:ext cx="4284389" cy="1567256"/>
            <a:chOff x="0" y="0"/>
            <a:chExt cx="1128399" cy="4127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28399" cy="412775"/>
            </a:xfrm>
            <a:custGeom>
              <a:avLst/>
              <a:gdLst/>
              <a:ahLst/>
              <a:cxnLst/>
              <a:rect r="r" b="b" t="t" l="l"/>
              <a:pathLst>
                <a:path h="412775" w="1128399">
                  <a:moveTo>
                    <a:pt x="0" y="0"/>
                  </a:moveTo>
                  <a:lnTo>
                    <a:pt x="1128399" y="0"/>
                  </a:lnTo>
                  <a:lnTo>
                    <a:pt x="1128399" y="412775"/>
                  </a:lnTo>
                  <a:lnTo>
                    <a:pt x="0" y="412775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128399" cy="4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5400000">
            <a:off x="14012664" y="3237235"/>
            <a:ext cx="6983416" cy="1567256"/>
            <a:chOff x="0" y="0"/>
            <a:chExt cx="1839254" cy="4127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39254" cy="412775"/>
            </a:xfrm>
            <a:custGeom>
              <a:avLst/>
              <a:gdLst/>
              <a:ahLst/>
              <a:cxnLst/>
              <a:rect r="r" b="b" t="t" l="l"/>
              <a:pathLst>
                <a:path h="412775" w="1839254">
                  <a:moveTo>
                    <a:pt x="0" y="0"/>
                  </a:moveTo>
                  <a:lnTo>
                    <a:pt x="1839254" y="0"/>
                  </a:lnTo>
                  <a:lnTo>
                    <a:pt x="1839254" y="412775"/>
                  </a:lnTo>
                  <a:lnTo>
                    <a:pt x="0" y="412775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839254" cy="4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true" flipV="true" rot="5400000">
            <a:off x="10540746" y="-52264"/>
            <a:ext cx="11547949" cy="9406329"/>
          </a:xfrm>
          <a:custGeom>
            <a:avLst/>
            <a:gdLst/>
            <a:ahLst/>
            <a:cxnLst/>
            <a:rect r="r" b="b" t="t" l="l"/>
            <a:pathLst>
              <a:path h="9406329" w="11547949">
                <a:moveTo>
                  <a:pt x="11547949" y="9406329"/>
                </a:moveTo>
                <a:lnTo>
                  <a:pt x="0" y="9406329"/>
                </a:lnTo>
                <a:lnTo>
                  <a:pt x="0" y="0"/>
                </a:lnTo>
                <a:lnTo>
                  <a:pt x="11547949" y="0"/>
                </a:lnTo>
                <a:lnTo>
                  <a:pt x="11547949" y="940632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 flipV="true">
            <a:off x="13553005" y="935761"/>
            <a:ext cx="5036482" cy="5036482"/>
          </a:xfrm>
          <a:prstGeom prst="line">
            <a:avLst/>
          </a:prstGeom>
          <a:ln cap="flat" w="114300">
            <a:solidFill>
              <a:srgbClr val="298C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V="true">
            <a:off x="14602740" y="4540846"/>
            <a:ext cx="1216428" cy="1216428"/>
          </a:xfrm>
          <a:prstGeom prst="line">
            <a:avLst/>
          </a:prstGeom>
          <a:ln cap="flat" w="114300">
            <a:solidFill>
              <a:srgbClr val="298C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V="true">
            <a:off x="12944791" y="7512571"/>
            <a:ext cx="2942644" cy="2942644"/>
          </a:xfrm>
          <a:prstGeom prst="line">
            <a:avLst/>
          </a:prstGeom>
          <a:ln cap="flat" w="114300">
            <a:solidFill>
              <a:srgbClr val="9CFAB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V="true">
            <a:off x="11473469" y="9776779"/>
            <a:ext cx="2942644" cy="2942644"/>
          </a:xfrm>
          <a:prstGeom prst="line">
            <a:avLst/>
          </a:prstGeom>
          <a:ln cap="flat" w="114300">
            <a:solidFill>
              <a:srgbClr val="9CFAB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499519" y="183979"/>
            <a:ext cx="3007127" cy="751782"/>
          </a:xfrm>
          <a:custGeom>
            <a:avLst/>
            <a:gdLst/>
            <a:ahLst/>
            <a:cxnLst/>
            <a:rect r="r" b="b" t="t" l="l"/>
            <a:pathLst>
              <a:path h="751782" w="3007127">
                <a:moveTo>
                  <a:pt x="0" y="0"/>
                </a:moveTo>
                <a:lnTo>
                  <a:pt x="3007127" y="0"/>
                </a:lnTo>
                <a:lnTo>
                  <a:pt x="3007127" y="751782"/>
                </a:lnTo>
                <a:lnTo>
                  <a:pt x="0" y="7517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146576" y="6010235"/>
            <a:ext cx="922408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Presentación final Capstone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118001" y="3122591"/>
            <a:ext cx="11119114" cy="172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685"/>
              </a:lnSpc>
            </a:pPr>
            <a:r>
              <a:rPr lang="en-US" sz="11500" b="tru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PROYECTO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184676" y="4866981"/>
            <a:ext cx="11052439" cy="1095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87"/>
              </a:lnSpc>
            </a:pPr>
            <a:r>
              <a:rPr lang="en-US" sz="7300" b="tru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“MI ALMACÉN”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191450" y="7888354"/>
            <a:ext cx="3396778" cy="32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Cliente: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191450" y="8250939"/>
            <a:ext cx="3396778" cy="281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Almacén “Don Goyo”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511950" y="7783579"/>
            <a:ext cx="4756684" cy="32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6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Presentado por: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511950" y="8146164"/>
            <a:ext cx="4756684" cy="872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Benjamín Muñoz Pardo</a:t>
            </a:r>
          </a:p>
          <a:p>
            <a:pPr algn="just">
              <a:lnSpc>
                <a:spcPts val="234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Almendra Pizarro Velásquez</a:t>
            </a:r>
          </a:p>
          <a:p>
            <a:pPr algn="just" marL="0" indent="0" lvl="0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Simon Carrasco Gutiérrez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44" t="0" r="-2244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5400000">
            <a:off x="7516841" y="294646"/>
            <a:ext cx="14145878" cy="11522461"/>
          </a:xfrm>
          <a:custGeom>
            <a:avLst/>
            <a:gdLst/>
            <a:ahLst/>
            <a:cxnLst/>
            <a:rect r="r" b="b" t="t" l="l"/>
            <a:pathLst>
              <a:path h="11522461" w="14145878">
                <a:moveTo>
                  <a:pt x="14145878" y="11522461"/>
                </a:moveTo>
                <a:lnTo>
                  <a:pt x="0" y="11522461"/>
                </a:lnTo>
                <a:lnTo>
                  <a:pt x="0" y="0"/>
                </a:lnTo>
                <a:lnTo>
                  <a:pt x="14145878" y="0"/>
                </a:lnTo>
                <a:lnTo>
                  <a:pt x="14145878" y="1152246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76922" y="276918"/>
            <a:ext cx="3007127" cy="751782"/>
          </a:xfrm>
          <a:custGeom>
            <a:avLst/>
            <a:gdLst/>
            <a:ahLst/>
            <a:cxnLst/>
            <a:rect r="r" b="b" t="t" l="l"/>
            <a:pathLst>
              <a:path h="751782" w="3007127">
                <a:moveTo>
                  <a:pt x="0" y="0"/>
                </a:moveTo>
                <a:lnTo>
                  <a:pt x="3007128" y="0"/>
                </a:lnTo>
                <a:lnTo>
                  <a:pt x="3007128" y="751782"/>
                </a:lnTo>
                <a:lnTo>
                  <a:pt x="0" y="7517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897920" y="1633018"/>
            <a:ext cx="12492160" cy="8010598"/>
          </a:xfrm>
          <a:custGeom>
            <a:avLst/>
            <a:gdLst/>
            <a:ahLst/>
            <a:cxnLst/>
            <a:rect r="r" b="b" t="t" l="l"/>
            <a:pathLst>
              <a:path h="8010598" w="12492160">
                <a:moveTo>
                  <a:pt x="0" y="0"/>
                </a:moveTo>
                <a:lnTo>
                  <a:pt x="12492160" y="0"/>
                </a:lnTo>
                <a:lnTo>
                  <a:pt x="12492160" y="8010597"/>
                </a:lnTo>
                <a:lnTo>
                  <a:pt x="0" y="80105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2" r="0" b="-2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39812" y="652809"/>
            <a:ext cx="8777475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52"/>
              </a:lnSpc>
            </a:pPr>
            <a:r>
              <a:rPr lang="en-US" sz="4043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ARQUITECTURA DEL SOFTWARE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44" t="0" r="-224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6084" y="302053"/>
            <a:ext cx="2686857" cy="671714"/>
          </a:xfrm>
          <a:custGeom>
            <a:avLst/>
            <a:gdLst/>
            <a:ahLst/>
            <a:cxnLst/>
            <a:rect r="r" b="b" t="t" l="l"/>
            <a:pathLst>
              <a:path h="671714" w="2686857">
                <a:moveTo>
                  <a:pt x="0" y="0"/>
                </a:moveTo>
                <a:lnTo>
                  <a:pt x="2686856" y="0"/>
                </a:lnTo>
                <a:lnTo>
                  <a:pt x="2686856" y="671714"/>
                </a:lnTo>
                <a:lnTo>
                  <a:pt x="0" y="6717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22476" y="1715839"/>
            <a:ext cx="16043048" cy="7542461"/>
          </a:xfrm>
          <a:custGeom>
            <a:avLst/>
            <a:gdLst/>
            <a:ahLst/>
            <a:cxnLst/>
            <a:rect r="r" b="b" t="t" l="l"/>
            <a:pathLst>
              <a:path h="7542461" w="16043048">
                <a:moveTo>
                  <a:pt x="0" y="0"/>
                </a:moveTo>
                <a:lnTo>
                  <a:pt x="16043048" y="0"/>
                </a:lnTo>
                <a:lnTo>
                  <a:pt x="16043048" y="7542461"/>
                </a:lnTo>
                <a:lnTo>
                  <a:pt x="0" y="75424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22" t="0" r="-1522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265122" y="695060"/>
            <a:ext cx="5757756" cy="56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4078" spc="13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MODELO DE DATOS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44" t="0" r="-224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2575" y="1028700"/>
            <a:ext cx="15562849" cy="8179961"/>
            <a:chOff x="0" y="0"/>
            <a:chExt cx="5796956" cy="30469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96955" cy="3046927"/>
            </a:xfrm>
            <a:custGeom>
              <a:avLst/>
              <a:gdLst/>
              <a:ahLst/>
              <a:cxnLst/>
              <a:rect r="r" b="b" t="t" l="l"/>
              <a:pathLst>
                <a:path h="3046927" w="5796955">
                  <a:moveTo>
                    <a:pt x="0" y="0"/>
                  </a:moveTo>
                  <a:lnTo>
                    <a:pt x="5796955" y="0"/>
                  </a:lnTo>
                  <a:lnTo>
                    <a:pt x="5796955" y="3046927"/>
                  </a:lnTo>
                  <a:lnTo>
                    <a:pt x="0" y="30469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298C4B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5796956" cy="3037402"/>
            </a:xfrm>
            <a:prstGeom prst="rect">
              <a:avLst/>
            </a:prstGeom>
          </p:spPr>
          <p:txBody>
            <a:bodyPr anchor="ctr" rtlCol="false" tIns="48876" lIns="48876" bIns="48876" rIns="48876"/>
            <a:lstStyle/>
            <a:p>
              <a:pPr algn="ctr">
                <a:lnSpc>
                  <a:spcPts val="1813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54966" y="276918"/>
            <a:ext cx="3007127" cy="751782"/>
          </a:xfrm>
          <a:custGeom>
            <a:avLst/>
            <a:gdLst/>
            <a:ahLst/>
            <a:cxnLst/>
            <a:rect r="r" b="b" t="t" l="l"/>
            <a:pathLst>
              <a:path h="751782" w="3007127">
                <a:moveTo>
                  <a:pt x="0" y="0"/>
                </a:moveTo>
                <a:lnTo>
                  <a:pt x="3007127" y="0"/>
                </a:lnTo>
                <a:lnTo>
                  <a:pt x="3007127" y="751782"/>
                </a:lnTo>
                <a:lnTo>
                  <a:pt x="0" y="7517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958530" y="2567791"/>
            <a:ext cx="2327803" cy="2327803"/>
          </a:xfrm>
          <a:custGeom>
            <a:avLst/>
            <a:gdLst/>
            <a:ahLst/>
            <a:cxnLst/>
            <a:rect r="r" b="b" t="t" l="l"/>
            <a:pathLst>
              <a:path h="2327803" w="2327803">
                <a:moveTo>
                  <a:pt x="0" y="0"/>
                </a:moveTo>
                <a:lnTo>
                  <a:pt x="2327803" y="0"/>
                </a:lnTo>
                <a:lnTo>
                  <a:pt x="2327803" y="2327803"/>
                </a:lnTo>
                <a:lnTo>
                  <a:pt x="0" y="23278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799877" y="2567791"/>
            <a:ext cx="2407256" cy="2327803"/>
          </a:xfrm>
          <a:custGeom>
            <a:avLst/>
            <a:gdLst/>
            <a:ahLst/>
            <a:cxnLst/>
            <a:rect r="r" b="b" t="t" l="l"/>
            <a:pathLst>
              <a:path h="2327803" w="2407256">
                <a:moveTo>
                  <a:pt x="0" y="0"/>
                </a:moveTo>
                <a:lnTo>
                  <a:pt x="2407257" y="0"/>
                </a:lnTo>
                <a:lnTo>
                  <a:pt x="2407257" y="2327803"/>
                </a:lnTo>
                <a:lnTo>
                  <a:pt x="0" y="23278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4382" t="-9194" r="-43114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859143" y="5674306"/>
            <a:ext cx="2531267" cy="2327803"/>
          </a:xfrm>
          <a:custGeom>
            <a:avLst/>
            <a:gdLst/>
            <a:ahLst/>
            <a:cxnLst/>
            <a:rect r="r" b="b" t="t" l="l"/>
            <a:pathLst>
              <a:path h="2327803" w="2531267">
                <a:moveTo>
                  <a:pt x="0" y="0"/>
                </a:moveTo>
                <a:lnTo>
                  <a:pt x="2531267" y="0"/>
                </a:lnTo>
                <a:lnTo>
                  <a:pt x="2531267" y="2327803"/>
                </a:lnTo>
                <a:lnTo>
                  <a:pt x="0" y="23278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694" t="0" r="-19334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724807" y="2567791"/>
            <a:ext cx="2529903" cy="2327803"/>
          </a:xfrm>
          <a:custGeom>
            <a:avLst/>
            <a:gdLst/>
            <a:ahLst/>
            <a:cxnLst/>
            <a:rect r="r" b="b" t="t" l="l"/>
            <a:pathLst>
              <a:path h="2327803" w="2529903">
                <a:moveTo>
                  <a:pt x="0" y="0"/>
                </a:moveTo>
                <a:lnTo>
                  <a:pt x="2529903" y="0"/>
                </a:lnTo>
                <a:lnTo>
                  <a:pt x="2529903" y="2327803"/>
                </a:lnTo>
                <a:lnTo>
                  <a:pt x="0" y="23278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2986" t="0" r="-39817" b="-25126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976774" y="5642118"/>
            <a:ext cx="2327803" cy="2338195"/>
          </a:xfrm>
          <a:custGeom>
            <a:avLst/>
            <a:gdLst/>
            <a:ahLst/>
            <a:cxnLst/>
            <a:rect r="r" b="b" t="t" l="l"/>
            <a:pathLst>
              <a:path h="2338195" w="2327803">
                <a:moveTo>
                  <a:pt x="0" y="0"/>
                </a:moveTo>
                <a:lnTo>
                  <a:pt x="2327803" y="0"/>
                </a:lnTo>
                <a:lnTo>
                  <a:pt x="2327803" y="2338196"/>
                </a:lnTo>
                <a:lnTo>
                  <a:pt x="0" y="23381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797682" y="5636922"/>
            <a:ext cx="2407256" cy="2402569"/>
          </a:xfrm>
          <a:custGeom>
            <a:avLst/>
            <a:gdLst/>
            <a:ahLst/>
            <a:cxnLst/>
            <a:rect r="r" b="b" t="t" l="l"/>
            <a:pathLst>
              <a:path h="2402569" w="2407256">
                <a:moveTo>
                  <a:pt x="0" y="0"/>
                </a:moveTo>
                <a:lnTo>
                  <a:pt x="2407256" y="0"/>
                </a:lnTo>
                <a:lnTo>
                  <a:pt x="2407256" y="2402570"/>
                </a:lnTo>
                <a:lnTo>
                  <a:pt x="0" y="24025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1499" r="0" b="-11499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671279" y="5636922"/>
            <a:ext cx="2583431" cy="2338195"/>
          </a:xfrm>
          <a:custGeom>
            <a:avLst/>
            <a:gdLst/>
            <a:ahLst/>
            <a:cxnLst/>
            <a:rect r="r" b="b" t="t" l="l"/>
            <a:pathLst>
              <a:path h="2338195" w="2583431">
                <a:moveTo>
                  <a:pt x="0" y="0"/>
                </a:moveTo>
                <a:lnTo>
                  <a:pt x="2583431" y="0"/>
                </a:lnTo>
                <a:lnTo>
                  <a:pt x="2583431" y="2338196"/>
                </a:lnTo>
                <a:lnTo>
                  <a:pt x="0" y="233819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9314" r="-7988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952417" y="2567791"/>
            <a:ext cx="2529903" cy="2338195"/>
          </a:xfrm>
          <a:custGeom>
            <a:avLst/>
            <a:gdLst/>
            <a:ahLst/>
            <a:cxnLst/>
            <a:rect r="r" b="b" t="t" l="l"/>
            <a:pathLst>
              <a:path h="2338195" w="2529903">
                <a:moveTo>
                  <a:pt x="0" y="0"/>
                </a:moveTo>
                <a:lnTo>
                  <a:pt x="2529904" y="0"/>
                </a:lnTo>
                <a:lnTo>
                  <a:pt x="2529904" y="2338195"/>
                </a:lnTo>
                <a:lnTo>
                  <a:pt x="0" y="233819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3631" t="0" r="-13631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809216" y="2557399"/>
            <a:ext cx="2631121" cy="2338195"/>
          </a:xfrm>
          <a:custGeom>
            <a:avLst/>
            <a:gdLst/>
            <a:ahLst/>
            <a:cxnLst/>
            <a:rect r="r" b="b" t="t" l="l"/>
            <a:pathLst>
              <a:path h="2338195" w="2631121">
                <a:moveTo>
                  <a:pt x="0" y="0"/>
                </a:moveTo>
                <a:lnTo>
                  <a:pt x="2631121" y="0"/>
                </a:lnTo>
                <a:lnTo>
                  <a:pt x="2631121" y="2338195"/>
                </a:lnTo>
                <a:lnTo>
                  <a:pt x="0" y="233819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4887" r="0" b="-764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971501" y="1539477"/>
            <a:ext cx="13247529" cy="56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4078" spc="13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TECNOLOGÍAS Y HERRAMIENTAS UTILIZADAS</a:t>
            </a:r>
          </a:p>
        </p:txBody>
      </p:sp>
      <p:grpSp>
        <p:nvGrpSpPr>
          <p:cNvPr name="Group 17" id="17"/>
          <p:cNvGrpSpPr/>
          <p:nvPr/>
        </p:nvGrpSpPr>
        <p:grpSpPr>
          <a:xfrm rot="-5400000">
            <a:off x="6186162" y="2511196"/>
            <a:ext cx="6818207" cy="20947169"/>
            <a:chOff x="0" y="0"/>
            <a:chExt cx="1795742" cy="55169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795742" cy="5516950"/>
            </a:xfrm>
            <a:custGeom>
              <a:avLst/>
              <a:gdLst/>
              <a:ahLst/>
              <a:cxnLst/>
              <a:rect r="r" b="b" t="t" l="l"/>
              <a:pathLst>
                <a:path h="5516950" w="1795742">
                  <a:moveTo>
                    <a:pt x="0" y="0"/>
                  </a:moveTo>
                  <a:lnTo>
                    <a:pt x="1795742" y="0"/>
                  </a:lnTo>
                  <a:lnTo>
                    <a:pt x="1795742" y="5516950"/>
                  </a:lnTo>
                  <a:lnTo>
                    <a:pt x="0" y="5516950"/>
                  </a:lnTo>
                  <a:close/>
                </a:path>
              </a:pathLst>
            </a:custGeom>
            <a:solidFill>
              <a:srgbClr val="298C4B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795742" cy="5564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44" t="0" r="-224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115300" y="3435291"/>
            <a:ext cx="9144000" cy="3416418"/>
            <a:chOff x="0" y="0"/>
            <a:chExt cx="12192000" cy="455522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176313" y="0"/>
              <a:ext cx="11295102" cy="1676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4976"/>
                </a:lnSpc>
              </a:pPr>
              <a:r>
                <a:rPr lang="en-US" b="true" sz="4147" spc="132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DEMOSTRACIÓN DEL </a:t>
              </a:r>
            </a:p>
            <a:p>
              <a:pPr algn="just" marL="0" indent="0" lvl="0">
                <a:lnSpc>
                  <a:spcPts val="4976"/>
                </a:lnSpc>
              </a:pPr>
              <a:r>
                <a:rPr lang="en-US" b="true" sz="4147" spc="132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RESULTADO DEL PROYECTO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176313" y="3005189"/>
              <a:ext cx="11295102" cy="15500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19"/>
                </a:lnSpc>
              </a:pPr>
              <a:r>
                <a:rPr lang="en-US" b="true" sz="2399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ENLACE: https://drive.google.com/file/d/1n1Ekd7LLRT6zhOKuEMCI0a24JKdPClvp/view?usp=sharing</a:t>
              </a:r>
            </a:p>
          </p:txBody>
        </p:sp>
        <p:sp>
          <p:nvSpPr>
            <p:cNvPr name="AutoShape 6" id="6"/>
            <p:cNvSpPr/>
            <p:nvPr/>
          </p:nvSpPr>
          <p:spPr>
            <a:xfrm>
              <a:off x="0" y="2935653"/>
              <a:ext cx="12192000" cy="0"/>
            </a:xfrm>
            <a:prstGeom prst="line">
              <a:avLst/>
            </a:prstGeom>
            <a:ln cap="flat" w="139700">
              <a:solidFill>
                <a:srgbClr val="F1F0F1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346200" y="1734166"/>
            <a:ext cx="5036332" cy="10235086"/>
            <a:chOff x="0" y="0"/>
            <a:chExt cx="5001260" cy="101638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t="0" r="-45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-453" t="0" r="-453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454966" y="276918"/>
            <a:ext cx="3007127" cy="751782"/>
          </a:xfrm>
          <a:custGeom>
            <a:avLst/>
            <a:gdLst/>
            <a:ahLst/>
            <a:cxnLst/>
            <a:rect r="r" b="b" t="t" l="l"/>
            <a:pathLst>
              <a:path h="751782" w="3007127">
                <a:moveTo>
                  <a:pt x="0" y="0"/>
                </a:moveTo>
                <a:lnTo>
                  <a:pt x="3007127" y="0"/>
                </a:lnTo>
                <a:lnTo>
                  <a:pt x="3007127" y="751782"/>
                </a:lnTo>
                <a:lnTo>
                  <a:pt x="0" y="7517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44" t="0" r="-224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0154" y="194223"/>
            <a:ext cx="3007127" cy="751782"/>
          </a:xfrm>
          <a:custGeom>
            <a:avLst/>
            <a:gdLst/>
            <a:ahLst/>
            <a:cxnLst/>
            <a:rect r="r" b="b" t="t" l="l"/>
            <a:pathLst>
              <a:path h="751782" w="3007127">
                <a:moveTo>
                  <a:pt x="0" y="0"/>
                </a:moveTo>
                <a:lnTo>
                  <a:pt x="3007128" y="0"/>
                </a:lnTo>
                <a:lnTo>
                  <a:pt x="3007128" y="751782"/>
                </a:lnTo>
                <a:lnTo>
                  <a:pt x="0" y="7517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53718" y="1028700"/>
            <a:ext cx="14373492" cy="8498327"/>
          </a:xfrm>
          <a:custGeom>
            <a:avLst/>
            <a:gdLst/>
            <a:ahLst/>
            <a:cxnLst/>
            <a:rect r="r" b="b" t="t" l="l"/>
            <a:pathLst>
              <a:path h="8498327" w="14373492">
                <a:moveTo>
                  <a:pt x="0" y="0"/>
                </a:moveTo>
                <a:lnTo>
                  <a:pt x="14373492" y="0"/>
                </a:lnTo>
                <a:lnTo>
                  <a:pt x="14373492" y="8498327"/>
                </a:lnTo>
                <a:lnTo>
                  <a:pt x="0" y="84983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881969" y="362643"/>
            <a:ext cx="6918825" cy="500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91"/>
              </a:lnSpc>
            </a:pPr>
            <a:r>
              <a:rPr lang="en-US" sz="3778" spc="12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RESULTADOS OBTENIDOS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44" t="0" r="-224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0154" y="276918"/>
            <a:ext cx="3007127" cy="751782"/>
          </a:xfrm>
          <a:custGeom>
            <a:avLst/>
            <a:gdLst/>
            <a:ahLst/>
            <a:cxnLst/>
            <a:rect r="r" b="b" t="t" l="l"/>
            <a:pathLst>
              <a:path h="751782" w="3007127">
                <a:moveTo>
                  <a:pt x="0" y="0"/>
                </a:moveTo>
                <a:lnTo>
                  <a:pt x="3007128" y="0"/>
                </a:lnTo>
                <a:lnTo>
                  <a:pt x="3007128" y="751782"/>
                </a:lnTo>
                <a:lnTo>
                  <a:pt x="0" y="7517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5908" y="1028700"/>
            <a:ext cx="15496185" cy="9162119"/>
          </a:xfrm>
          <a:custGeom>
            <a:avLst/>
            <a:gdLst/>
            <a:ahLst/>
            <a:cxnLst/>
            <a:rect r="r" b="b" t="t" l="l"/>
            <a:pathLst>
              <a:path h="9162119" w="15496185">
                <a:moveTo>
                  <a:pt x="0" y="0"/>
                </a:moveTo>
                <a:lnTo>
                  <a:pt x="15496184" y="0"/>
                </a:lnTo>
                <a:lnTo>
                  <a:pt x="15496184" y="9162119"/>
                </a:lnTo>
                <a:lnTo>
                  <a:pt x="0" y="91621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881969" y="343593"/>
            <a:ext cx="6802718" cy="500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91"/>
              </a:lnSpc>
            </a:pPr>
            <a:r>
              <a:rPr lang="en-US" sz="3778" spc="12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RESULTADOS OBTENIDOS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44" t="0" r="-224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0154" y="276918"/>
            <a:ext cx="3007127" cy="751782"/>
          </a:xfrm>
          <a:custGeom>
            <a:avLst/>
            <a:gdLst/>
            <a:ahLst/>
            <a:cxnLst/>
            <a:rect r="r" b="b" t="t" l="l"/>
            <a:pathLst>
              <a:path h="751782" w="3007127">
                <a:moveTo>
                  <a:pt x="0" y="0"/>
                </a:moveTo>
                <a:lnTo>
                  <a:pt x="3007128" y="0"/>
                </a:lnTo>
                <a:lnTo>
                  <a:pt x="3007128" y="751782"/>
                </a:lnTo>
                <a:lnTo>
                  <a:pt x="0" y="7517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1795" y="1028700"/>
            <a:ext cx="15444410" cy="9131507"/>
          </a:xfrm>
          <a:custGeom>
            <a:avLst/>
            <a:gdLst/>
            <a:ahLst/>
            <a:cxnLst/>
            <a:rect r="r" b="b" t="t" l="l"/>
            <a:pathLst>
              <a:path h="9131507" w="15444410">
                <a:moveTo>
                  <a:pt x="0" y="0"/>
                </a:moveTo>
                <a:lnTo>
                  <a:pt x="15444410" y="0"/>
                </a:lnTo>
                <a:lnTo>
                  <a:pt x="15444410" y="9131507"/>
                </a:lnTo>
                <a:lnTo>
                  <a:pt x="0" y="91315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881969" y="343593"/>
            <a:ext cx="7058154" cy="500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91"/>
              </a:lnSpc>
            </a:pPr>
            <a:r>
              <a:rPr lang="en-US" sz="3778" spc="12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RESULTADOS OBTENIDOS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44" t="0" r="-224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8404" y="184698"/>
            <a:ext cx="3007127" cy="751782"/>
          </a:xfrm>
          <a:custGeom>
            <a:avLst/>
            <a:gdLst/>
            <a:ahLst/>
            <a:cxnLst/>
            <a:rect r="r" b="b" t="t" l="l"/>
            <a:pathLst>
              <a:path h="751782" w="3007127">
                <a:moveTo>
                  <a:pt x="0" y="0"/>
                </a:moveTo>
                <a:lnTo>
                  <a:pt x="3007128" y="0"/>
                </a:lnTo>
                <a:lnTo>
                  <a:pt x="3007128" y="751782"/>
                </a:lnTo>
                <a:lnTo>
                  <a:pt x="0" y="7517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4571" y="1028700"/>
            <a:ext cx="15658858" cy="9258300"/>
          </a:xfrm>
          <a:custGeom>
            <a:avLst/>
            <a:gdLst/>
            <a:ahLst/>
            <a:cxnLst/>
            <a:rect r="r" b="b" t="t" l="l"/>
            <a:pathLst>
              <a:path h="9258300" w="15658858">
                <a:moveTo>
                  <a:pt x="0" y="0"/>
                </a:moveTo>
                <a:lnTo>
                  <a:pt x="15658858" y="0"/>
                </a:lnTo>
                <a:lnTo>
                  <a:pt x="15658858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881969" y="343593"/>
            <a:ext cx="6825940" cy="500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91"/>
              </a:lnSpc>
            </a:pPr>
            <a:r>
              <a:rPr lang="en-US" sz="3778" spc="12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RESULTADOS OBTENIDOS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44" t="0" r="-224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8638" y="276918"/>
            <a:ext cx="3007127" cy="751782"/>
          </a:xfrm>
          <a:custGeom>
            <a:avLst/>
            <a:gdLst/>
            <a:ahLst/>
            <a:cxnLst/>
            <a:rect r="r" b="b" t="t" l="l"/>
            <a:pathLst>
              <a:path h="751782" w="3007127">
                <a:moveTo>
                  <a:pt x="0" y="0"/>
                </a:moveTo>
                <a:lnTo>
                  <a:pt x="3007127" y="0"/>
                </a:lnTo>
                <a:lnTo>
                  <a:pt x="3007127" y="751782"/>
                </a:lnTo>
                <a:lnTo>
                  <a:pt x="0" y="7517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2782127"/>
            <a:ext cx="1389189" cy="4722745"/>
            <a:chOff x="0" y="0"/>
            <a:chExt cx="1852253" cy="6296994"/>
          </a:xfrm>
        </p:grpSpPr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-5400000">
              <a:off x="3907" y="0"/>
              <a:ext cx="1848345" cy="1848345"/>
              <a:chOff x="0" y="0"/>
              <a:chExt cx="2653030" cy="265303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653030" cy="2654300"/>
              </a:xfrm>
              <a:custGeom>
                <a:avLst/>
                <a:gdLst/>
                <a:ahLst/>
                <a:cxnLst/>
                <a:rect r="r" b="b" t="t" l="l"/>
                <a:pathLst>
                  <a:path h="2654300" w="2653030">
                    <a:moveTo>
                      <a:pt x="0" y="1535430"/>
                    </a:moveTo>
                    <a:lnTo>
                      <a:pt x="0" y="1463040"/>
                    </a:lnTo>
                    <a:lnTo>
                      <a:pt x="1463040" y="0"/>
                    </a:lnTo>
                    <a:lnTo>
                      <a:pt x="1535430" y="0"/>
                    </a:lnTo>
                    <a:lnTo>
                      <a:pt x="0" y="1535430"/>
                    </a:lnTo>
                    <a:close/>
                    <a:moveTo>
                      <a:pt x="1681480" y="0"/>
                    </a:moveTo>
                    <a:lnTo>
                      <a:pt x="1609090" y="0"/>
                    </a:lnTo>
                    <a:lnTo>
                      <a:pt x="0" y="1607820"/>
                    </a:lnTo>
                    <a:lnTo>
                      <a:pt x="0" y="1680210"/>
                    </a:lnTo>
                    <a:lnTo>
                      <a:pt x="1681480" y="0"/>
                    </a:lnTo>
                    <a:close/>
                    <a:moveTo>
                      <a:pt x="1390650" y="0"/>
                    </a:moveTo>
                    <a:lnTo>
                      <a:pt x="1318260" y="0"/>
                    </a:lnTo>
                    <a:lnTo>
                      <a:pt x="0" y="1318260"/>
                    </a:lnTo>
                    <a:lnTo>
                      <a:pt x="0" y="1390650"/>
                    </a:lnTo>
                    <a:lnTo>
                      <a:pt x="1390650" y="0"/>
                    </a:lnTo>
                    <a:close/>
                    <a:moveTo>
                      <a:pt x="1245870" y="0"/>
                    </a:moveTo>
                    <a:lnTo>
                      <a:pt x="1173480" y="0"/>
                    </a:lnTo>
                    <a:lnTo>
                      <a:pt x="0" y="1173480"/>
                    </a:lnTo>
                    <a:lnTo>
                      <a:pt x="0" y="1245870"/>
                    </a:lnTo>
                    <a:lnTo>
                      <a:pt x="1245870" y="0"/>
                    </a:lnTo>
                    <a:close/>
                    <a:moveTo>
                      <a:pt x="1826260" y="0"/>
                    </a:moveTo>
                    <a:lnTo>
                      <a:pt x="1753870" y="0"/>
                    </a:lnTo>
                    <a:lnTo>
                      <a:pt x="0" y="1753870"/>
                    </a:lnTo>
                    <a:lnTo>
                      <a:pt x="0" y="1826260"/>
                    </a:lnTo>
                    <a:lnTo>
                      <a:pt x="1826260" y="0"/>
                    </a:lnTo>
                    <a:close/>
                    <a:moveTo>
                      <a:pt x="2260600" y="0"/>
                    </a:moveTo>
                    <a:lnTo>
                      <a:pt x="2188210" y="0"/>
                    </a:lnTo>
                    <a:lnTo>
                      <a:pt x="0" y="2188210"/>
                    </a:lnTo>
                    <a:lnTo>
                      <a:pt x="0" y="2260600"/>
                    </a:lnTo>
                    <a:lnTo>
                      <a:pt x="2260600" y="0"/>
                    </a:lnTo>
                    <a:close/>
                    <a:moveTo>
                      <a:pt x="2551430" y="0"/>
                    </a:moveTo>
                    <a:lnTo>
                      <a:pt x="2479040" y="0"/>
                    </a:lnTo>
                    <a:lnTo>
                      <a:pt x="0" y="2479040"/>
                    </a:lnTo>
                    <a:lnTo>
                      <a:pt x="0" y="2551430"/>
                    </a:lnTo>
                    <a:lnTo>
                      <a:pt x="2551430" y="0"/>
                    </a:lnTo>
                    <a:close/>
                    <a:moveTo>
                      <a:pt x="2405380" y="0"/>
                    </a:moveTo>
                    <a:lnTo>
                      <a:pt x="2332990" y="0"/>
                    </a:lnTo>
                    <a:lnTo>
                      <a:pt x="0" y="2332990"/>
                    </a:lnTo>
                    <a:lnTo>
                      <a:pt x="0" y="2405380"/>
                    </a:lnTo>
                    <a:lnTo>
                      <a:pt x="2405380" y="0"/>
                    </a:lnTo>
                    <a:close/>
                    <a:moveTo>
                      <a:pt x="2115820" y="0"/>
                    </a:moveTo>
                    <a:lnTo>
                      <a:pt x="2043430" y="0"/>
                    </a:lnTo>
                    <a:lnTo>
                      <a:pt x="0" y="2043430"/>
                    </a:lnTo>
                    <a:lnTo>
                      <a:pt x="0" y="2115820"/>
                    </a:lnTo>
                    <a:lnTo>
                      <a:pt x="2115820" y="0"/>
                    </a:lnTo>
                    <a:close/>
                    <a:moveTo>
                      <a:pt x="375920" y="0"/>
                    </a:moveTo>
                    <a:lnTo>
                      <a:pt x="303530" y="0"/>
                    </a:lnTo>
                    <a:lnTo>
                      <a:pt x="0" y="303530"/>
                    </a:lnTo>
                    <a:lnTo>
                      <a:pt x="0" y="375920"/>
                    </a:lnTo>
                    <a:lnTo>
                      <a:pt x="375920" y="0"/>
                    </a:lnTo>
                    <a:close/>
                    <a:moveTo>
                      <a:pt x="1101090" y="0"/>
                    </a:moveTo>
                    <a:lnTo>
                      <a:pt x="1028700" y="0"/>
                    </a:lnTo>
                    <a:lnTo>
                      <a:pt x="0" y="1028700"/>
                    </a:lnTo>
                    <a:lnTo>
                      <a:pt x="0" y="1101090"/>
                    </a:lnTo>
                    <a:lnTo>
                      <a:pt x="1101090" y="0"/>
                    </a:lnTo>
                    <a:close/>
                    <a:moveTo>
                      <a:pt x="2653030" y="0"/>
                    </a:moveTo>
                    <a:lnTo>
                      <a:pt x="2623820" y="0"/>
                    </a:lnTo>
                    <a:lnTo>
                      <a:pt x="0" y="2623820"/>
                    </a:lnTo>
                    <a:lnTo>
                      <a:pt x="0" y="2653030"/>
                    </a:lnTo>
                    <a:lnTo>
                      <a:pt x="43180" y="2653030"/>
                    </a:lnTo>
                    <a:lnTo>
                      <a:pt x="2653030" y="43180"/>
                    </a:lnTo>
                    <a:lnTo>
                      <a:pt x="2653030" y="0"/>
                    </a:lnTo>
                    <a:close/>
                    <a:moveTo>
                      <a:pt x="520700" y="0"/>
                    </a:moveTo>
                    <a:lnTo>
                      <a:pt x="448310" y="0"/>
                    </a:lnTo>
                    <a:lnTo>
                      <a:pt x="0" y="448310"/>
                    </a:lnTo>
                    <a:lnTo>
                      <a:pt x="0" y="520700"/>
                    </a:lnTo>
                    <a:lnTo>
                      <a:pt x="520700" y="0"/>
                    </a:lnTo>
                    <a:close/>
                    <a:moveTo>
                      <a:pt x="85090" y="0"/>
                    </a:moveTo>
                    <a:lnTo>
                      <a:pt x="12700" y="0"/>
                    </a:lnTo>
                    <a:lnTo>
                      <a:pt x="0" y="12700"/>
                    </a:lnTo>
                    <a:lnTo>
                      <a:pt x="0" y="85090"/>
                    </a:lnTo>
                    <a:lnTo>
                      <a:pt x="85090" y="0"/>
                    </a:lnTo>
                    <a:close/>
                    <a:moveTo>
                      <a:pt x="231140" y="0"/>
                    </a:moveTo>
                    <a:lnTo>
                      <a:pt x="158750" y="0"/>
                    </a:lnTo>
                    <a:lnTo>
                      <a:pt x="0" y="157480"/>
                    </a:lnTo>
                    <a:lnTo>
                      <a:pt x="0" y="229870"/>
                    </a:lnTo>
                    <a:lnTo>
                      <a:pt x="231140" y="0"/>
                    </a:lnTo>
                    <a:close/>
                    <a:moveTo>
                      <a:pt x="0" y="956310"/>
                    </a:moveTo>
                    <a:lnTo>
                      <a:pt x="956310" y="0"/>
                    </a:lnTo>
                    <a:lnTo>
                      <a:pt x="883920" y="0"/>
                    </a:lnTo>
                    <a:lnTo>
                      <a:pt x="0" y="882650"/>
                    </a:lnTo>
                    <a:lnTo>
                      <a:pt x="0" y="956310"/>
                    </a:lnTo>
                    <a:close/>
                    <a:moveTo>
                      <a:pt x="665480" y="0"/>
                    </a:moveTo>
                    <a:lnTo>
                      <a:pt x="593090" y="0"/>
                    </a:lnTo>
                    <a:lnTo>
                      <a:pt x="0" y="593090"/>
                    </a:lnTo>
                    <a:lnTo>
                      <a:pt x="0" y="665480"/>
                    </a:lnTo>
                    <a:lnTo>
                      <a:pt x="665480" y="0"/>
                    </a:lnTo>
                    <a:close/>
                    <a:moveTo>
                      <a:pt x="810260" y="0"/>
                    </a:moveTo>
                    <a:lnTo>
                      <a:pt x="737870" y="0"/>
                    </a:lnTo>
                    <a:lnTo>
                      <a:pt x="0" y="737870"/>
                    </a:lnTo>
                    <a:lnTo>
                      <a:pt x="0" y="810260"/>
                    </a:lnTo>
                    <a:lnTo>
                      <a:pt x="810260" y="0"/>
                    </a:lnTo>
                    <a:close/>
                    <a:moveTo>
                      <a:pt x="1971040" y="0"/>
                    </a:moveTo>
                    <a:lnTo>
                      <a:pt x="1898650" y="0"/>
                    </a:lnTo>
                    <a:lnTo>
                      <a:pt x="0" y="1898650"/>
                    </a:lnTo>
                    <a:lnTo>
                      <a:pt x="0" y="1971040"/>
                    </a:lnTo>
                    <a:lnTo>
                      <a:pt x="1971040" y="0"/>
                    </a:lnTo>
                    <a:close/>
                    <a:moveTo>
                      <a:pt x="2653030" y="1783080"/>
                    </a:moveTo>
                    <a:lnTo>
                      <a:pt x="2653030" y="1710690"/>
                    </a:lnTo>
                    <a:lnTo>
                      <a:pt x="1710690" y="2653030"/>
                    </a:lnTo>
                    <a:lnTo>
                      <a:pt x="1783080" y="2653030"/>
                    </a:lnTo>
                    <a:lnTo>
                      <a:pt x="2653030" y="1783080"/>
                    </a:lnTo>
                    <a:close/>
                    <a:moveTo>
                      <a:pt x="2653030" y="1927860"/>
                    </a:moveTo>
                    <a:lnTo>
                      <a:pt x="2653030" y="1855470"/>
                    </a:lnTo>
                    <a:lnTo>
                      <a:pt x="1855470" y="2653030"/>
                    </a:lnTo>
                    <a:lnTo>
                      <a:pt x="1927860" y="2653030"/>
                    </a:lnTo>
                    <a:lnTo>
                      <a:pt x="2653030" y="1927860"/>
                    </a:lnTo>
                    <a:close/>
                    <a:moveTo>
                      <a:pt x="2653030" y="2072640"/>
                    </a:moveTo>
                    <a:lnTo>
                      <a:pt x="2653030" y="2000250"/>
                    </a:lnTo>
                    <a:lnTo>
                      <a:pt x="2000250" y="2653030"/>
                    </a:lnTo>
                    <a:lnTo>
                      <a:pt x="2072640" y="2653030"/>
                    </a:lnTo>
                    <a:lnTo>
                      <a:pt x="2653030" y="2072640"/>
                    </a:lnTo>
                    <a:close/>
                    <a:moveTo>
                      <a:pt x="2653030" y="1638300"/>
                    </a:moveTo>
                    <a:lnTo>
                      <a:pt x="2653030" y="1565910"/>
                    </a:lnTo>
                    <a:lnTo>
                      <a:pt x="1564640" y="2654300"/>
                    </a:lnTo>
                    <a:lnTo>
                      <a:pt x="1637030" y="2654300"/>
                    </a:lnTo>
                    <a:lnTo>
                      <a:pt x="2653030" y="1638300"/>
                    </a:lnTo>
                    <a:close/>
                    <a:moveTo>
                      <a:pt x="2217420" y="2653030"/>
                    </a:moveTo>
                    <a:lnTo>
                      <a:pt x="2653030" y="2217420"/>
                    </a:lnTo>
                    <a:lnTo>
                      <a:pt x="2653030" y="2145030"/>
                    </a:lnTo>
                    <a:lnTo>
                      <a:pt x="2145030" y="2653030"/>
                    </a:lnTo>
                    <a:lnTo>
                      <a:pt x="2217420" y="2653030"/>
                    </a:lnTo>
                    <a:close/>
                    <a:moveTo>
                      <a:pt x="2653030" y="2580640"/>
                    </a:moveTo>
                    <a:lnTo>
                      <a:pt x="2580640" y="2653030"/>
                    </a:lnTo>
                    <a:lnTo>
                      <a:pt x="2653030" y="2653030"/>
                    </a:lnTo>
                    <a:lnTo>
                      <a:pt x="2653030" y="2580640"/>
                    </a:lnTo>
                    <a:close/>
                    <a:moveTo>
                      <a:pt x="2653030" y="2508250"/>
                    </a:moveTo>
                    <a:lnTo>
                      <a:pt x="2653030" y="2435860"/>
                    </a:lnTo>
                    <a:lnTo>
                      <a:pt x="2435860" y="2653030"/>
                    </a:lnTo>
                    <a:lnTo>
                      <a:pt x="2508250" y="2653030"/>
                    </a:lnTo>
                    <a:lnTo>
                      <a:pt x="2653030" y="2508250"/>
                    </a:lnTo>
                    <a:close/>
                    <a:moveTo>
                      <a:pt x="2653030" y="2363470"/>
                    </a:moveTo>
                    <a:lnTo>
                      <a:pt x="2653030" y="2291080"/>
                    </a:lnTo>
                    <a:lnTo>
                      <a:pt x="2291080" y="2653030"/>
                    </a:lnTo>
                    <a:lnTo>
                      <a:pt x="2363470" y="2653030"/>
                    </a:lnTo>
                    <a:lnTo>
                      <a:pt x="2653030" y="2363470"/>
                    </a:lnTo>
                    <a:close/>
                    <a:moveTo>
                      <a:pt x="2653030" y="1492250"/>
                    </a:moveTo>
                    <a:lnTo>
                      <a:pt x="2653030" y="1419860"/>
                    </a:lnTo>
                    <a:lnTo>
                      <a:pt x="1419860" y="2653030"/>
                    </a:lnTo>
                    <a:lnTo>
                      <a:pt x="1492250" y="2653030"/>
                    </a:lnTo>
                    <a:lnTo>
                      <a:pt x="2653030" y="1492250"/>
                    </a:lnTo>
                    <a:close/>
                    <a:moveTo>
                      <a:pt x="2653030" y="187960"/>
                    </a:moveTo>
                    <a:lnTo>
                      <a:pt x="2653030" y="115570"/>
                    </a:lnTo>
                    <a:lnTo>
                      <a:pt x="115570" y="2653030"/>
                    </a:lnTo>
                    <a:lnTo>
                      <a:pt x="187960" y="2653030"/>
                    </a:lnTo>
                    <a:lnTo>
                      <a:pt x="2653030" y="187960"/>
                    </a:lnTo>
                    <a:close/>
                    <a:moveTo>
                      <a:pt x="2653030" y="622300"/>
                    </a:moveTo>
                    <a:lnTo>
                      <a:pt x="2653030" y="549910"/>
                    </a:lnTo>
                    <a:lnTo>
                      <a:pt x="549910" y="2653030"/>
                    </a:lnTo>
                    <a:lnTo>
                      <a:pt x="622300" y="2653030"/>
                    </a:lnTo>
                    <a:lnTo>
                      <a:pt x="2653030" y="622300"/>
                    </a:lnTo>
                    <a:close/>
                    <a:moveTo>
                      <a:pt x="2653030" y="477520"/>
                    </a:moveTo>
                    <a:lnTo>
                      <a:pt x="2653030" y="405130"/>
                    </a:lnTo>
                    <a:lnTo>
                      <a:pt x="405130" y="2653030"/>
                    </a:lnTo>
                    <a:lnTo>
                      <a:pt x="477520" y="2653030"/>
                    </a:lnTo>
                    <a:lnTo>
                      <a:pt x="2653030" y="477520"/>
                    </a:lnTo>
                    <a:close/>
                    <a:moveTo>
                      <a:pt x="2653030" y="1347470"/>
                    </a:moveTo>
                    <a:lnTo>
                      <a:pt x="2653030" y="1275080"/>
                    </a:lnTo>
                    <a:lnTo>
                      <a:pt x="1275080" y="2653030"/>
                    </a:lnTo>
                    <a:lnTo>
                      <a:pt x="1347470" y="2653030"/>
                    </a:lnTo>
                    <a:lnTo>
                      <a:pt x="2653030" y="1347470"/>
                    </a:lnTo>
                    <a:close/>
                    <a:moveTo>
                      <a:pt x="2653030" y="767080"/>
                    </a:moveTo>
                    <a:lnTo>
                      <a:pt x="2653030" y="694690"/>
                    </a:lnTo>
                    <a:lnTo>
                      <a:pt x="694690" y="2653030"/>
                    </a:lnTo>
                    <a:lnTo>
                      <a:pt x="767080" y="2653030"/>
                    </a:lnTo>
                    <a:lnTo>
                      <a:pt x="2653030" y="767080"/>
                    </a:lnTo>
                    <a:close/>
                    <a:moveTo>
                      <a:pt x="2653030" y="332740"/>
                    </a:moveTo>
                    <a:lnTo>
                      <a:pt x="2653030" y="260350"/>
                    </a:lnTo>
                    <a:lnTo>
                      <a:pt x="260350" y="2653030"/>
                    </a:lnTo>
                    <a:lnTo>
                      <a:pt x="332740" y="2653030"/>
                    </a:lnTo>
                    <a:lnTo>
                      <a:pt x="2653030" y="332740"/>
                    </a:lnTo>
                    <a:close/>
                    <a:moveTo>
                      <a:pt x="2653030" y="1202690"/>
                    </a:moveTo>
                    <a:lnTo>
                      <a:pt x="2653030" y="1130300"/>
                    </a:lnTo>
                    <a:lnTo>
                      <a:pt x="1130300" y="2653030"/>
                    </a:lnTo>
                    <a:lnTo>
                      <a:pt x="1202690" y="2653030"/>
                    </a:lnTo>
                    <a:lnTo>
                      <a:pt x="2653030" y="1202690"/>
                    </a:lnTo>
                    <a:close/>
                    <a:moveTo>
                      <a:pt x="2653030" y="913130"/>
                    </a:moveTo>
                    <a:lnTo>
                      <a:pt x="2653030" y="840740"/>
                    </a:lnTo>
                    <a:lnTo>
                      <a:pt x="840740" y="2653030"/>
                    </a:lnTo>
                    <a:lnTo>
                      <a:pt x="913130" y="2653030"/>
                    </a:lnTo>
                    <a:lnTo>
                      <a:pt x="2653030" y="913130"/>
                    </a:lnTo>
                    <a:close/>
                    <a:moveTo>
                      <a:pt x="2653030" y="1057910"/>
                    </a:moveTo>
                    <a:lnTo>
                      <a:pt x="2653030" y="985520"/>
                    </a:lnTo>
                    <a:lnTo>
                      <a:pt x="985520" y="2653030"/>
                    </a:lnTo>
                    <a:lnTo>
                      <a:pt x="1057910" y="2653030"/>
                    </a:lnTo>
                    <a:lnTo>
                      <a:pt x="2653030" y="1057910"/>
                    </a:lnTo>
                    <a:close/>
                  </a:path>
                </a:pathLst>
              </a:custGeom>
              <a:solidFill>
                <a:srgbClr val="5EA180"/>
              </a:solidFill>
            </p:spPr>
          </p:sp>
        </p:grpSp>
        <p:sp>
          <p:nvSpPr>
            <p:cNvPr name="AutoShape 7" id="7"/>
            <p:cNvSpPr/>
            <p:nvPr/>
          </p:nvSpPr>
          <p:spPr>
            <a:xfrm rot="-5400000">
              <a:off x="0" y="4452556"/>
              <a:ext cx="1848345" cy="1840531"/>
            </a:xfrm>
            <a:prstGeom prst="rect">
              <a:avLst/>
            </a:prstGeom>
            <a:solidFill>
              <a:srgbClr val="298C4B"/>
            </a:solidFill>
          </p:spPr>
        </p:sp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-5400000">
              <a:off x="0" y="2224324"/>
              <a:ext cx="1848345" cy="1848345"/>
              <a:chOff x="0" y="0"/>
              <a:chExt cx="1708150" cy="170815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65C27B"/>
              </a:solidFill>
            </p:spPr>
          </p:sp>
        </p:grpSp>
      </p:grpSp>
      <p:grpSp>
        <p:nvGrpSpPr>
          <p:cNvPr name="Group 10" id="10"/>
          <p:cNvGrpSpPr/>
          <p:nvPr/>
        </p:nvGrpSpPr>
        <p:grpSpPr>
          <a:xfrm rot="0">
            <a:off x="3512702" y="1094755"/>
            <a:ext cx="13557206" cy="8097489"/>
            <a:chOff x="0" y="0"/>
            <a:chExt cx="18076275" cy="10796652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38100"/>
              <a:ext cx="18076275" cy="2016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089"/>
                </a:lnSpc>
              </a:pPr>
              <a:r>
                <a:rPr lang="en-US" b="true" sz="4683" spc="149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OBSTÁCULOS PRESENTADOS DURANTE EL DESARROLLO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3396561"/>
              <a:ext cx="18076275" cy="74000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29801" indent="-264900" lvl="1">
                <a:lnSpc>
                  <a:spcPts val="3680"/>
                </a:lnSpc>
                <a:buAutoNum type="arabicPeriod" startAt="1"/>
              </a:pPr>
              <a:r>
                <a:rPr lang="en-US" sz="2453" spc="-73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Uno de los principales desafíos enfrentados durante el desarrollo de la página web fue la falta de experiencia previa con PHP y el framework Laravel.</a:t>
              </a:r>
            </a:p>
            <a:p>
              <a:pPr algn="just" marL="529801" indent="-264900" lvl="1">
                <a:lnSpc>
                  <a:spcPts val="3680"/>
                </a:lnSpc>
                <a:buAutoNum type="arabicPeriod" startAt="1"/>
              </a:pPr>
              <a:r>
                <a:rPr lang="en-US" sz="2453" spc="-73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Al inicio del proyecto, fue necesario invertir un tiempo considerable en adquirir conocimientos tanto básicos como avanzados del lenguaje y del framework. En particular, tuvimos dificultades para comprender la estructura del modelo-vista-controlador (MVC) y la organización de los archivos en Laravel, lo cual ralentizó las primeras fases de desarrollo.</a:t>
              </a:r>
            </a:p>
            <a:p>
              <a:pPr algn="just">
                <a:lnSpc>
                  <a:spcPts val="3680"/>
                </a:lnSpc>
              </a:pPr>
            </a:p>
            <a:p>
              <a:pPr algn="just" marL="529801" indent="-264900" lvl="1">
                <a:lnSpc>
                  <a:spcPts val="3680"/>
                </a:lnSpc>
                <a:buAutoNum type="arabicPeriod" startAt="1"/>
              </a:pPr>
              <a:r>
                <a:rPr lang="en-US" sz="2453" spc="-73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Otro desafío significativo fue la gestión del proyecto y los tiempos de desarrollo. Al contar con un equipo con niveles de experiencia variados, se presentaron dificultades para coordinar las tareas, asignar responsabilidades y establecer prioridades claras. Esto requirió un esfuerzo adicional en la planificación y comunicación para garantizar un flujo de trabajo eficiente y equilibrado.</a:t>
              </a:r>
            </a:p>
          </p:txBody>
        </p:sp>
        <p:sp>
          <p:nvSpPr>
            <p:cNvPr name="AutoShape 13" id="13"/>
            <p:cNvSpPr/>
            <p:nvPr/>
          </p:nvSpPr>
          <p:spPr>
            <a:xfrm rot="0">
              <a:off x="0" y="2468421"/>
              <a:ext cx="1324627" cy="223120"/>
            </a:xfrm>
            <a:prstGeom prst="rect">
              <a:avLst/>
            </a:prstGeom>
            <a:solidFill>
              <a:srgbClr val="298C4B"/>
            </a:solidFill>
          </p:spPr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44" t="0" r="-224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2575" y="1028700"/>
            <a:ext cx="15562849" cy="8179961"/>
            <a:chOff x="0" y="0"/>
            <a:chExt cx="5796956" cy="30469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96955" cy="3046927"/>
            </a:xfrm>
            <a:custGeom>
              <a:avLst/>
              <a:gdLst/>
              <a:ahLst/>
              <a:cxnLst/>
              <a:rect r="r" b="b" t="t" l="l"/>
              <a:pathLst>
                <a:path h="3046927" w="5796955">
                  <a:moveTo>
                    <a:pt x="0" y="0"/>
                  </a:moveTo>
                  <a:lnTo>
                    <a:pt x="5796955" y="0"/>
                  </a:lnTo>
                  <a:lnTo>
                    <a:pt x="5796955" y="3046927"/>
                  </a:lnTo>
                  <a:lnTo>
                    <a:pt x="0" y="30469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298C4B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5796956" cy="3037402"/>
            </a:xfrm>
            <a:prstGeom prst="rect">
              <a:avLst/>
            </a:prstGeom>
          </p:spPr>
          <p:txBody>
            <a:bodyPr anchor="ctr" rtlCol="false" tIns="48876" lIns="48876" bIns="48876" rIns="48876"/>
            <a:lstStyle/>
            <a:p>
              <a:pPr algn="ctr">
                <a:lnSpc>
                  <a:spcPts val="1813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2700000">
            <a:off x="57071" y="8050244"/>
            <a:ext cx="3393988" cy="1567256"/>
            <a:chOff x="0" y="0"/>
            <a:chExt cx="893890" cy="4127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93890" cy="412775"/>
            </a:xfrm>
            <a:custGeom>
              <a:avLst/>
              <a:gdLst/>
              <a:ahLst/>
              <a:cxnLst/>
              <a:rect r="r" b="b" t="t" l="l"/>
              <a:pathLst>
                <a:path h="412775" w="893890">
                  <a:moveTo>
                    <a:pt x="0" y="0"/>
                  </a:moveTo>
                  <a:lnTo>
                    <a:pt x="893890" y="0"/>
                  </a:lnTo>
                  <a:lnTo>
                    <a:pt x="893890" y="412775"/>
                  </a:lnTo>
                  <a:lnTo>
                    <a:pt x="0" y="412775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93890" cy="4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2700000">
            <a:off x="14836942" y="550429"/>
            <a:ext cx="3393988" cy="1567256"/>
            <a:chOff x="0" y="0"/>
            <a:chExt cx="893890" cy="4127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93890" cy="412775"/>
            </a:xfrm>
            <a:custGeom>
              <a:avLst/>
              <a:gdLst/>
              <a:ahLst/>
              <a:cxnLst/>
              <a:rect r="r" b="b" t="t" l="l"/>
              <a:pathLst>
                <a:path h="412775" w="893890">
                  <a:moveTo>
                    <a:pt x="0" y="0"/>
                  </a:moveTo>
                  <a:lnTo>
                    <a:pt x="893890" y="0"/>
                  </a:lnTo>
                  <a:lnTo>
                    <a:pt x="893890" y="412775"/>
                  </a:lnTo>
                  <a:lnTo>
                    <a:pt x="0" y="412775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93890" cy="4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794973" y="5188925"/>
            <a:ext cx="5098075" cy="5098075"/>
          </a:xfrm>
          <a:custGeom>
            <a:avLst/>
            <a:gdLst/>
            <a:ahLst/>
            <a:cxnLst/>
            <a:rect r="r" b="b" t="t" l="l"/>
            <a:pathLst>
              <a:path h="5098075" w="5098075">
                <a:moveTo>
                  <a:pt x="0" y="0"/>
                </a:moveTo>
                <a:lnTo>
                  <a:pt x="5098075" y="0"/>
                </a:lnTo>
                <a:lnTo>
                  <a:pt x="5098075" y="5098075"/>
                </a:lnTo>
                <a:lnTo>
                  <a:pt x="0" y="5098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847547" y="4908552"/>
            <a:ext cx="12592905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60"/>
              </a:lnSpc>
            </a:pPr>
            <a:r>
              <a:rPr lang="en-US" sz="63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PREGUNTAS DE LA COMISIÓN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-10800000">
            <a:off x="13871465" y="-189523"/>
            <a:ext cx="5098075" cy="5098075"/>
          </a:xfrm>
          <a:custGeom>
            <a:avLst/>
            <a:gdLst/>
            <a:ahLst/>
            <a:cxnLst/>
            <a:rect r="r" b="b" t="t" l="l"/>
            <a:pathLst>
              <a:path h="5098075" w="5098075">
                <a:moveTo>
                  <a:pt x="0" y="0"/>
                </a:moveTo>
                <a:lnTo>
                  <a:pt x="5098075" y="0"/>
                </a:lnTo>
                <a:lnTo>
                  <a:pt x="5098075" y="5098075"/>
                </a:lnTo>
                <a:lnTo>
                  <a:pt x="0" y="5098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53377" y="276918"/>
            <a:ext cx="3007127" cy="751782"/>
          </a:xfrm>
          <a:custGeom>
            <a:avLst/>
            <a:gdLst/>
            <a:ahLst/>
            <a:cxnLst/>
            <a:rect r="r" b="b" t="t" l="l"/>
            <a:pathLst>
              <a:path h="751782" w="3007127">
                <a:moveTo>
                  <a:pt x="0" y="0"/>
                </a:moveTo>
                <a:lnTo>
                  <a:pt x="3007127" y="0"/>
                </a:lnTo>
                <a:lnTo>
                  <a:pt x="3007127" y="751782"/>
                </a:lnTo>
                <a:lnTo>
                  <a:pt x="0" y="7517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44" t="0" r="-224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2575" y="1028700"/>
            <a:ext cx="15562849" cy="8179961"/>
            <a:chOff x="0" y="0"/>
            <a:chExt cx="5796956" cy="30469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96955" cy="3046927"/>
            </a:xfrm>
            <a:custGeom>
              <a:avLst/>
              <a:gdLst/>
              <a:ahLst/>
              <a:cxnLst/>
              <a:rect r="r" b="b" t="t" l="l"/>
              <a:pathLst>
                <a:path h="3046927" w="5796955">
                  <a:moveTo>
                    <a:pt x="0" y="0"/>
                  </a:moveTo>
                  <a:lnTo>
                    <a:pt x="5796955" y="0"/>
                  </a:lnTo>
                  <a:lnTo>
                    <a:pt x="5796955" y="3046927"/>
                  </a:lnTo>
                  <a:lnTo>
                    <a:pt x="0" y="30469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298C4B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5796956" cy="3037402"/>
            </a:xfrm>
            <a:prstGeom prst="rect">
              <a:avLst/>
            </a:prstGeom>
          </p:spPr>
          <p:txBody>
            <a:bodyPr anchor="ctr" rtlCol="false" tIns="48876" lIns="48876" bIns="48876" rIns="48876"/>
            <a:lstStyle/>
            <a:p>
              <a:pPr algn="ctr">
                <a:lnSpc>
                  <a:spcPts val="1813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76922" y="276918"/>
            <a:ext cx="3007127" cy="751782"/>
          </a:xfrm>
          <a:custGeom>
            <a:avLst/>
            <a:gdLst/>
            <a:ahLst/>
            <a:cxnLst/>
            <a:rect r="r" b="b" t="t" l="l"/>
            <a:pathLst>
              <a:path h="751782" w="3007127">
                <a:moveTo>
                  <a:pt x="0" y="0"/>
                </a:moveTo>
                <a:lnTo>
                  <a:pt x="3007128" y="0"/>
                </a:lnTo>
                <a:lnTo>
                  <a:pt x="3007128" y="751782"/>
                </a:lnTo>
                <a:lnTo>
                  <a:pt x="0" y="7517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572971" y="2370539"/>
            <a:ext cx="5496283" cy="5496283"/>
          </a:xfrm>
          <a:custGeom>
            <a:avLst/>
            <a:gdLst/>
            <a:ahLst/>
            <a:cxnLst/>
            <a:rect r="r" b="b" t="t" l="l"/>
            <a:pathLst>
              <a:path h="5496283" w="5496283">
                <a:moveTo>
                  <a:pt x="0" y="0"/>
                </a:moveTo>
                <a:lnTo>
                  <a:pt x="5496283" y="0"/>
                </a:lnTo>
                <a:lnTo>
                  <a:pt x="5496283" y="5496283"/>
                </a:lnTo>
                <a:lnTo>
                  <a:pt x="0" y="54962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18746" y="2370539"/>
            <a:ext cx="5496283" cy="5496283"/>
          </a:xfrm>
          <a:custGeom>
            <a:avLst/>
            <a:gdLst/>
            <a:ahLst/>
            <a:cxnLst/>
            <a:rect r="r" b="b" t="t" l="l"/>
            <a:pathLst>
              <a:path h="5496283" w="5496283">
                <a:moveTo>
                  <a:pt x="0" y="0"/>
                </a:moveTo>
                <a:lnTo>
                  <a:pt x="5496283" y="0"/>
                </a:lnTo>
                <a:lnTo>
                  <a:pt x="5496283" y="5496283"/>
                </a:lnTo>
                <a:lnTo>
                  <a:pt x="0" y="54962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945925" y="1605355"/>
            <a:ext cx="7020963" cy="489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94"/>
              </a:lnSpc>
            </a:pPr>
            <a:r>
              <a:rPr lang="en-US" sz="3683" spc="117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TRELLO Y GITHUB QR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115119"/>
            <a:chOff x="0" y="0"/>
            <a:chExt cx="6045684" cy="30227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45684" cy="3022775"/>
            </a:xfrm>
            <a:custGeom>
              <a:avLst/>
              <a:gdLst/>
              <a:ahLst/>
              <a:cxnLst/>
              <a:rect r="r" b="b" t="t" l="l"/>
              <a:pathLst>
                <a:path h="3022775" w="6045684">
                  <a:moveTo>
                    <a:pt x="0" y="0"/>
                  </a:moveTo>
                  <a:lnTo>
                    <a:pt x="6045684" y="0"/>
                  </a:lnTo>
                  <a:lnTo>
                    <a:pt x="6045684" y="3022775"/>
                  </a:lnTo>
                  <a:lnTo>
                    <a:pt x="0" y="30227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298C4B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6045684" cy="3022775"/>
            </a:xfrm>
            <a:prstGeom prst="rect">
              <a:avLst/>
            </a:prstGeom>
          </p:spPr>
          <p:txBody>
            <a:bodyPr anchor="ctr" rtlCol="false" tIns="48876" lIns="48876" bIns="48876" rIns="48876"/>
            <a:lstStyle/>
            <a:p>
              <a:pPr algn="ctr">
                <a:lnSpc>
                  <a:spcPts val="1813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374539" y="8993151"/>
            <a:ext cx="4284389" cy="1567256"/>
            <a:chOff x="0" y="0"/>
            <a:chExt cx="1128399" cy="4127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28399" cy="412775"/>
            </a:xfrm>
            <a:custGeom>
              <a:avLst/>
              <a:gdLst/>
              <a:ahLst/>
              <a:cxnLst/>
              <a:rect r="r" b="b" t="t" l="l"/>
              <a:pathLst>
                <a:path h="412775" w="1128399">
                  <a:moveTo>
                    <a:pt x="0" y="0"/>
                  </a:moveTo>
                  <a:lnTo>
                    <a:pt x="1128399" y="0"/>
                  </a:lnTo>
                  <a:lnTo>
                    <a:pt x="1128399" y="412775"/>
                  </a:lnTo>
                  <a:lnTo>
                    <a:pt x="0" y="412775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128399" cy="4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5400000">
            <a:off x="14012664" y="3237235"/>
            <a:ext cx="6983416" cy="1567256"/>
            <a:chOff x="0" y="0"/>
            <a:chExt cx="1839254" cy="4127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39254" cy="412775"/>
            </a:xfrm>
            <a:custGeom>
              <a:avLst/>
              <a:gdLst/>
              <a:ahLst/>
              <a:cxnLst/>
              <a:rect r="r" b="b" t="t" l="l"/>
              <a:pathLst>
                <a:path h="412775" w="1839254">
                  <a:moveTo>
                    <a:pt x="0" y="0"/>
                  </a:moveTo>
                  <a:lnTo>
                    <a:pt x="1839254" y="0"/>
                  </a:lnTo>
                  <a:lnTo>
                    <a:pt x="1839254" y="412775"/>
                  </a:lnTo>
                  <a:lnTo>
                    <a:pt x="0" y="412775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839254" cy="4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true" flipV="true" rot="5400000">
            <a:off x="10540746" y="-52264"/>
            <a:ext cx="11547949" cy="9406329"/>
          </a:xfrm>
          <a:custGeom>
            <a:avLst/>
            <a:gdLst/>
            <a:ahLst/>
            <a:cxnLst/>
            <a:rect r="r" b="b" t="t" l="l"/>
            <a:pathLst>
              <a:path h="9406329" w="11547949">
                <a:moveTo>
                  <a:pt x="11547949" y="9406329"/>
                </a:moveTo>
                <a:lnTo>
                  <a:pt x="0" y="9406329"/>
                </a:lnTo>
                <a:lnTo>
                  <a:pt x="0" y="0"/>
                </a:lnTo>
                <a:lnTo>
                  <a:pt x="11547949" y="0"/>
                </a:lnTo>
                <a:lnTo>
                  <a:pt x="11547949" y="940632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118001" y="4941630"/>
            <a:ext cx="11119114" cy="1825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8"/>
              </a:lnSpc>
            </a:pPr>
            <a:r>
              <a:rPr lang="en-US" sz="12099" b="tru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GRACIAS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84676" y="3712404"/>
            <a:ext cx="11052439" cy="1162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63"/>
              </a:lnSpc>
            </a:pPr>
            <a:r>
              <a:rPr lang="en-US" sz="7700" b="tru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MUCHAS</a:t>
            </a:r>
          </a:p>
        </p:txBody>
      </p:sp>
      <p:sp>
        <p:nvSpPr>
          <p:cNvPr name="AutoShape 15" id="15"/>
          <p:cNvSpPr/>
          <p:nvPr/>
        </p:nvSpPr>
        <p:spPr>
          <a:xfrm flipV="true">
            <a:off x="13553005" y="935761"/>
            <a:ext cx="5036482" cy="5036482"/>
          </a:xfrm>
          <a:prstGeom prst="line">
            <a:avLst/>
          </a:prstGeom>
          <a:ln cap="flat" w="114300">
            <a:solidFill>
              <a:srgbClr val="298C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V="true">
            <a:off x="14602740" y="4540846"/>
            <a:ext cx="1216428" cy="1216428"/>
          </a:xfrm>
          <a:prstGeom prst="line">
            <a:avLst/>
          </a:prstGeom>
          <a:ln cap="flat" w="114300">
            <a:solidFill>
              <a:srgbClr val="298C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V="true">
            <a:off x="12944791" y="7512571"/>
            <a:ext cx="2942644" cy="2942644"/>
          </a:xfrm>
          <a:prstGeom prst="line">
            <a:avLst/>
          </a:prstGeom>
          <a:ln cap="flat" w="114300">
            <a:solidFill>
              <a:srgbClr val="9CFAB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V="true">
            <a:off x="11473469" y="9776779"/>
            <a:ext cx="2942644" cy="2942644"/>
          </a:xfrm>
          <a:prstGeom prst="line">
            <a:avLst/>
          </a:prstGeom>
          <a:ln cap="flat" w="114300">
            <a:solidFill>
              <a:srgbClr val="9CFAB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442988" y="276918"/>
            <a:ext cx="3007127" cy="751782"/>
          </a:xfrm>
          <a:custGeom>
            <a:avLst/>
            <a:gdLst/>
            <a:ahLst/>
            <a:cxnLst/>
            <a:rect r="r" b="b" t="t" l="l"/>
            <a:pathLst>
              <a:path h="751782" w="3007127">
                <a:moveTo>
                  <a:pt x="0" y="0"/>
                </a:moveTo>
                <a:lnTo>
                  <a:pt x="3007127" y="0"/>
                </a:lnTo>
                <a:lnTo>
                  <a:pt x="3007127" y="751782"/>
                </a:lnTo>
                <a:lnTo>
                  <a:pt x="0" y="7517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44" t="0" r="-224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987333" y="5313015"/>
            <a:ext cx="11613280" cy="1584198"/>
            <a:chOff x="0" y="0"/>
            <a:chExt cx="4185106" cy="5709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85107" cy="570901"/>
            </a:xfrm>
            <a:custGeom>
              <a:avLst/>
              <a:gdLst/>
              <a:ahLst/>
              <a:cxnLst/>
              <a:rect r="r" b="b" t="t" l="l"/>
              <a:pathLst>
                <a:path h="570901" w="4185107">
                  <a:moveTo>
                    <a:pt x="0" y="0"/>
                  </a:moveTo>
                  <a:lnTo>
                    <a:pt x="4185107" y="0"/>
                  </a:lnTo>
                  <a:lnTo>
                    <a:pt x="4185107" y="570901"/>
                  </a:lnTo>
                  <a:lnTo>
                    <a:pt x="0" y="5709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298C4B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185106" cy="628051"/>
            </a:xfrm>
            <a:prstGeom prst="rect">
              <a:avLst/>
            </a:prstGeom>
          </p:spPr>
          <p:txBody>
            <a:bodyPr anchor="ctr" rtlCol="false" tIns="41707" lIns="41707" bIns="41707" rIns="41707"/>
            <a:lstStyle/>
            <a:p>
              <a:pPr algn="just">
                <a:lnSpc>
                  <a:spcPts val="447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0800000">
            <a:off x="13529575" y="-307433"/>
            <a:ext cx="5046831" cy="6425363"/>
          </a:xfrm>
          <a:custGeom>
            <a:avLst/>
            <a:gdLst/>
            <a:ahLst/>
            <a:cxnLst/>
            <a:rect r="r" b="b" t="t" l="l"/>
            <a:pathLst>
              <a:path h="6425363" w="5046831">
                <a:moveTo>
                  <a:pt x="0" y="0"/>
                </a:moveTo>
                <a:lnTo>
                  <a:pt x="5046831" y="0"/>
                </a:lnTo>
                <a:lnTo>
                  <a:pt x="5046831" y="6425363"/>
                </a:lnTo>
                <a:lnTo>
                  <a:pt x="0" y="64253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87387" y="2686174"/>
            <a:ext cx="2803937" cy="2164534"/>
            <a:chOff x="0" y="0"/>
            <a:chExt cx="3738582" cy="2886046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348948" y="0"/>
              <a:ext cx="3036841" cy="2603960"/>
              <a:chOff x="0" y="0"/>
              <a:chExt cx="993883" cy="852212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993883" cy="852212"/>
              </a:xfrm>
              <a:custGeom>
                <a:avLst/>
                <a:gdLst/>
                <a:ahLst/>
                <a:cxnLst/>
                <a:rect r="r" b="b" t="t" l="l"/>
                <a:pathLst>
                  <a:path h="852212" w="993883">
                    <a:moveTo>
                      <a:pt x="0" y="0"/>
                    </a:moveTo>
                    <a:lnTo>
                      <a:pt x="993883" y="0"/>
                    </a:lnTo>
                    <a:lnTo>
                      <a:pt x="993883" y="852212"/>
                    </a:lnTo>
                    <a:lnTo>
                      <a:pt x="0" y="852212"/>
                    </a:lnTo>
                    <a:close/>
                  </a:path>
                </a:pathLst>
              </a:custGeom>
              <a:blipFill>
                <a:blip r:embed="rId5"/>
                <a:stretch>
                  <a:fillRect l="0" t="-53665" r="0" b="-53665"/>
                </a:stretch>
              </a:blipFill>
              <a:ln w="66675" cap="sq">
                <a:solidFill>
                  <a:srgbClr val="298C4B"/>
                </a:solidFill>
                <a:prstDash val="solid"/>
                <a:miter/>
              </a:ln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2321874"/>
              <a:ext cx="3677244" cy="564172"/>
              <a:chOff x="0" y="0"/>
              <a:chExt cx="993883" cy="15248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993883" cy="152484"/>
              </a:xfrm>
              <a:custGeom>
                <a:avLst/>
                <a:gdLst/>
                <a:ahLst/>
                <a:cxnLst/>
                <a:rect r="r" b="b" t="t" l="l"/>
                <a:pathLst>
                  <a:path h="152484" w="993883">
                    <a:moveTo>
                      <a:pt x="0" y="0"/>
                    </a:moveTo>
                    <a:lnTo>
                      <a:pt x="993883" y="0"/>
                    </a:lnTo>
                    <a:lnTo>
                      <a:pt x="993883" y="152484"/>
                    </a:lnTo>
                    <a:lnTo>
                      <a:pt x="0" y="152484"/>
                    </a:lnTo>
                    <a:close/>
                  </a:path>
                </a:pathLst>
              </a:custGeom>
              <a:solidFill>
                <a:srgbClr val="FFFFFF"/>
              </a:solidFill>
              <a:ln w="85725" cap="sq">
                <a:solidFill>
                  <a:srgbClr val="298C4B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993883" cy="20963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68870" y="2417234"/>
              <a:ext cx="3669712" cy="3448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92"/>
                </a:lnSpc>
                <a:spcBef>
                  <a:spcPct val="0"/>
                </a:spcBef>
              </a:pPr>
              <a:r>
                <a:rPr lang="en-US" b="true" sz="1565">
                  <a:solidFill>
                    <a:srgbClr val="000000"/>
                  </a:solidFill>
                  <a:latin typeface="Open Sans Ultra-Bold"/>
                  <a:ea typeface="Open Sans Ultra-Bold"/>
                  <a:cs typeface="Open Sans Ultra-Bold"/>
                  <a:sym typeface="Open Sans Ultra-Bold"/>
                </a:rPr>
                <a:t>Simón Carrasco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987333" y="2976342"/>
            <a:ext cx="11613280" cy="1584198"/>
            <a:chOff x="0" y="0"/>
            <a:chExt cx="4185106" cy="57090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185107" cy="570901"/>
            </a:xfrm>
            <a:custGeom>
              <a:avLst/>
              <a:gdLst/>
              <a:ahLst/>
              <a:cxnLst/>
              <a:rect r="r" b="b" t="t" l="l"/>
              <a:pathLst>
                <a:path h="570901" w="4185107">
                  <a:moveTo>
                    <a:pt x="0" y="0"/>
                  </a:moveTo>
                  <a:lnTo>
                    <a:pt x="4185107" y="0"/>
                  </a:lnTo>
                  <a:lnTo>
                    <a:pt x="4185107" y="570901"/>
                  </a:lnTo>
                  <a:lnTo>
                    <a:pt x="0" y="5709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298C4B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4185106" cy="628051"/>
            </a:xfrm>
            <a:prstGeom prst="rect">
              <a:avLst/>
            </a:prstGeom>
          </p:spPr>
          <p:txBody>
            <a:bodyPr anchor="ctr" rtlCol="false" tIns="41707" lIns="41707" bIns="41707" rIns="41707"/>
            <a:lstStyle/>
            <a:p>
              <a:pPr algn="ctr">
                <a:lnSpc>
                  <a:spcPts val="447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87387" y="5067826"/>
            <a:ext cx="2803937" cy="2164534"/>
            <a:chOff x="0" y="0"/>
            <a:chExt cx="3738582" cy="2886046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348948" y="0"/>
              <a:ext cx="3036841" cy="2603960"/>
              <a:chOff x="0" y="0"/>
              <a:chExt cx="993883" cy="852212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993883" cy="852212"/>
              </a:xfrm>
              <a:custGeom>
                <a:avLst/>
                <a:gdLst/>
                <a:ahLst/>
                <a:cxnLst/>
                <a:rect r="r" b="b" t="t" l="l"/>
                <a:pathLst>
                  <a:path h="852212" w="993883">
                    <a:moveTo>
                      <a:pt x="0" y="0"/>
                    </a:moveTo>
                    <a:lnTo>
                      <a:pt x="993883" y="0"/>
                    </a:lnTo>
                    <a:lnTo>
                      <a:pt x="993883" y="852212"/>
                    </a:lnTo>
                    <a:lnTo>
                      <a:pt x="0" y="852212"/>
                    </a:lnTo>
                    <a:close/>
                  </a:path>
                </a:pathLst>
              </a:custGeom>
              <a:blipFill>
                <a:blip r:embed="rId6"/>
                <a:stretch>
                  <a:fillRect l="0" t="-67884" r="0" b="-39446"/>
                </a:stretch>
              </a:blipFill>
              <a:ln w="66675" cap="sq">
                <a:solidFill>
                  <a:srgbClr val="298C4B"/>
                </a:solidFill>
                <a:prstDash val="solid"/>
                <a:miter/>
              </a:ln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0" y="2321874"/>
              <a:ext cx="3677244" cy="564172"/>
              <a:chOff x="0" y="0"/>
              <a:chExt cx="993883" cy="152484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993883" cy="152484"/>
              </a:xfrm>
              <a:custGeom>
                <a:avLst/>
                <a:gdLst/>
                <a:ahLst/>
                <a:cxnLst/>
                <a:rect r="r" b="b" t="t" l="l"/>
                <a:pathLst>
                  <a:path h="152484" w="993883">
                    <a:moveTo>
                      <a:pt x="0" y="0"/>
                    </a:moveTo>
                    <a:lnTo>
                      <a:pt x="993883" y="0"/>
                    </a:lnTo>
                    <a:lnTo>
                      <a:pt x="993883" y="152484"/>
                    </a:lnTo>
                    <a:lnTo>
                      <a:pt x="0" y="152484"/>
                    </a:lnTo>
                    <a:close/>
                  </a:path>
                </a:pathLst>
              </a:custGeom>
              <a:solidFill>
                <a:srgbClr val="FFFFFF"/>
              </a:solidFill>
              <a:ln w="85725" cap="sq">
                <a:solidFill>
                  <a:srgbClr val="298C4B"/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57150"/>
                <a:ext cx="993883" cy="20963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68870" y="2417234"/>
              <a:ext cx="3669712" cy="3448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92"/>
                </a:lnSpc>
                <a:spcBef>
                  <a:spcPct val="0"/>
                </a:spcBef>
              </a:pPr>
              <a:r>
                <a:rPr lang="en-US" b="true" sz="1565">
                  <a:solidFill>
                    <a:srgbClr val="000000"/>
                  </a:solidFill>
                  <a:latin typeface="Open Sans Ultra-Bold"/>
                  <a:ea typeface="Open Sans Ultra-Bold"/>
                  <a:cs typeface="Open Sans Ultra-Bold"/>
                  <a:sym typeface="Open Sans Ultra-Bold"/>
                </a:rPr>
                <a:t>Benjamín Muñoz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687387" y="7451435"/>
            <a:ext cx="2803937" cy="2164534"/>
            <a:chOff x="0" y="0"/>
            <a:chExt cx="3738582" cy="2886046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348948" y="0"/>
              <a:ext cx="3036841" cy="2603960"/>
              <a:chOff x="0" y="0"/>
              <a:chExt cx="993883" cy="852212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993883" cy="852212"/>
              </a:xfrm>
              <a:custGeom>
                <a:avLst/>
                <a:gdLst/>
                <a:ahLst/>
                <a:cxnLst/>
                <a:rect r="r" b="b" t="t" l="l"/>
                <a:pathLst>
                  <a:path h="852212" w="993883">
                    <a:moveTo>
                      <a:pt x="0" y="0"/>
                    </a:moveTo>
                    <a:lnTo>
                      <a:pt x="993883" y="0"/>
                    </a:lnTo>
                    <a:lnTo>
                      <a:pt x="993883" y="852212"/>
                    </a:lnTo>
                    <a:lnTo>
                      <a:pt x="0" y="852212"/>
                    </a:lnTo>
                    <a:close/>
                  </a:path>
                </a:pathLst>
              </a:custGeom>
              <a:blipFill>
                <a:blip r:embed="rId7"/>
                <a:stretch>
                  <a:fillRect l="0" t="-9883" r="0" b="-9883"/>
                </a:stretch>
              </a:blipFill>
              <a:ln w="66675" cap="sq">
                <a:solidFill>
                  <a:srgbClr val="298C4B"/>
                </a:solidFill>
                <a:prstDash val="solid"/>
                <a:miter/>
              </a:ln>
            </p:spPr>
          </p:sp>
        </p:grpSp>
        <p:grpSp>
          <p:nvGrpSpPr>
            <p:cNvPr name="Group 27" id="27"/>
            <p:cNvGrpSpPr/>
            <p:nvPr/>
          </p:nvGrpSpPr>
          <p:grpSpPr>
            <a:xfrm rot="0">
              <a:off x="0" y="2321874"/>
              <a:ext cx="3677244" cy="564172"/>
              <a:chOff x="0" y="0"/>
              <a:chExt cx="993883" cy="152484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993883" cy="152484"/>
              </a:xfrm>
              <a:custGeom>
                <a:avLst/>
                <a:gdLst/>
                <a:ahLst/>
                <a:cxnLst/>
                <a:rect r="r" b="b" t="t" l="l"/>
                <a:pathLst>
                  <a:path h="152484" w="993883">
                    <a:moveTo>
                      <a:pt x="0" y="0"/>
                    </a:moveTo>
                    <a:lnTo>
                      <a:pt x="993883" y="0"/>
                    </a:lnTo>
                    <a:lnTo>
                      <a:pt x="993883" y="152484"/>
                    </a:lnTo>
                    <a:lnTo>
                      <a:pt x="0" y="152484"/>
                    </a:lnTo>
                    <a:close/>
                  </a:path>
                </a:pathLst>
              </a:custGeom>
              <a:solidFill>
                <a:srgbClr val="FFFFFF"/>
              </a:solidFill>
              <a:ln w="85725" cap="sq">
                <a:solidFill>
                  <a:srgbClr val="298C4B"/>
                </a:solidFill>
                <a:prstDash val="solid"/>
                <a:miter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57150"/>
                <a:ext cx="993883" cy="20963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68870" y="2417234"/>
              <a:ext cx="3669712" cy="3448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92"/>
                </a:lnSpc>
                <a:spcBef>
                  <a:spcPct val="0"/>
                </a:spcBef>
              </a:pPr>
              <a:r>
                <a:rPr lang="en-US" b="true" sz="1565">
                  <a:solidFill>
                    <a:srgbClr val="000000"/>
                  </a:solidFill>
                  <a:latin typeface="Open Sans Ultra-Bold"/>
                  <a:ea typeface="Open Sans Ultra-Bold"/>
                  <a:cs typeface="Open Sans Ultra-Bold"/>
                  <a:sym typeface="Open Sans Ultra-Bold"/>
                </a:rPr>
                <a:t>Almendra Pizarro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4987333" y="7649688"/>
            <a:ext cx="11613280" cy="1584198"/>
            <a:chOff x="0" y="0"/>
            <a:chExt cx="4185106" cy="570901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185107" cy="570901"/>
            </a:xfrm>
            <a:custGeom>
              <a:avLst/>
              <a:gdLst/>
              <a:ahLst/>
              <a:cxnLst/>
              <a:rect r="r" b="b" t="t" l="l"/>
              <a:pathLst>
                <a:path h="570901" w="4185107">
                  <a:moveTo>
                    <a:pt x="0" y="0"/>
                  </a:moveTo>
                  <a:lnTo>
                    <a:pt x="4185107" y="0"/>
                  </a:lnTo>
                  <a:lnTo>
                    <a:pt x="4185107" y="570901"/>
                  </a:lnTo>
                  <a:lnTo>
                    <a:pt x="0" y="5709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298C4B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57150"/>
              <a:ext cx="4185106" cy="628051"/>
            </a:xfrm>
            <a:prstGeom prst="rect">
              <a:avLst/>
            </a:prstGeom>
          </p:spPr>
          <p:txBody>
            <a:bodyPr anchor="ctr" rtlCol="false" tIns="41707" lIns="41707" bIns="41707" rIns="41707"/>
            <a:lstStyle/>
            <a:p>
              <a:pPr algn="ctr">
                <a:lnSpc>
                  <a:spcPts val="4479"/>
                </a:lnSpc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15147523" y="9500586"/>
            <a:ext cx="3007127" cy="751782"/>
          </a:xfrm>
          <a:custGeom>
            <a:avLst/>
            <a:gdLst/>
            <a:ahLst/>
            <a:cxnLst/>
            <a:rect r="r" b="b" t="t" l="l"/>
            <a:pathLst>
              <a:path h="751782" w="3007127">
                <a:moveTo>
                  <a:pt x="0" y="0"/>
                </a:moveTo>
                <a:lnTo>
                  <a:pt x="3007127" y="0"/>
                </a:lnTo>
                <a:lnTo>
                  <a:pt x="3007127" y="751781"/>
                </a:lnTo>
                <a:lnTo>
                  <a:pt x="0" y="7517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1737861" y="885825"/>
            <a:ext cx="5919971" cy="1171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4"/>
              </a:lnSpc>
            </a:pPr>
            <a:r>
              <a:rPr lang="en-US" sz="4412" spc="14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INTEGRANTES DEL PROYECTO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987333" y="3120438"/>
            <a:ext cx="10712196" cy="1188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4761" indent="-267380" lvl="1">
              <a:lnSpc>
                <a:spcPts val="3467"/>
              </a:lnSpc>
              <a:buFont typeface="Arial"/>
              <a:buChar char="•"/>
            </a:pPr>
            <a:r>
              <a:rPr lang="en-US" b="true" sz="2476">
                <a:solidFill>
                  <a:srgbClr val="000000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Cargo: </a:t>
            </a:r>
            <a:r>
              <a:rPr lang="en-US" sz="247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Scrum Master</a:t>
            </a:r>
          </a:p>
          <a:p>
            <a:pPr algn="just" marL="469992" indent="-234996" lvl="1">
              <a:lnSpc>
                <a:spcPts val="3047"/>
              </a:lnSpc>
              <a:buFont typeface="Arial"/>
              <a:buChar char="•"/>
            </a:pPr>
            <a:r>
              <a:rPr lang="en-US" b="true" sz="2176">
                <a:solidFill>
                  <a:srgbClr val="000000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Funciones desempeñadas: </a:t>
            </a:r>
            <a:r>
              <a:rPr lang="en-US" sz="217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Líder del equipo, encargado de planificar los sprints, supervisar el progreso y eliminar impedimentos.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987333" y="5378279"/>
            <a:ext cx="9787982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Cargo: </a:t>
            </a: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Product Owner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Funciones desempeñadas:</a:t>
            </a: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Responsable de definir y priorizar los objetivos del proyecto en base a las necesidades del cliente.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177900" y="7805517"/>
            <a:ext cx="10521629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Cargo: </a:t>
            </a: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Team Developer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Funciones desempeñadas: </a:t>
            </a: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Encargarda del diseño y supervisión de la programación de la página.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44" t="0" r="-224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854753" y="1371285"/>
            <a:ext cx="8227285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99"/>
              </a:lnSpc>
            </a:pPr>
            <a:r>
              <a:rPr lang="en-US" sz="4166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DESCRIPCIÓN DEL PROYECTO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529266" y="2876235"/>
            <a:ext cx="6650972" cy="5945139"/>
            <a:chOff x="0" y="0"/>
            <a:chExt cx="768118" cy="68660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68118" cy="686601"/>
            </a:xfrm>
            <a:custGeom>
              <a:avLst/>
              <a:gdLst/>
              <a:ahLst/>
              <a:cxnLst/>
              <a:rect r="r" b="b" t="t" l="l"/>
              <a:pathLst>
                <a:path h="686601" w="768118">
                  <a:moveTo>
                    <a:pt x="43069" y="0"/>
                  </a:moveTo>
                  <a:lnTo>
                    <a:pt x="725048" y="0"/>
                  </a:lnTo>
                  <a:cubicBezTo>
                    <a:pt x="736471" y="0"/>
                    <a:pt x="747426" y="4538"/>
                    <a:pt x="755503" y="12615"/>
                  </a:cubicBezTo>
                  <a:cubicBezTo>
                    <a:pt x="763580" y="20692"/>
                    <a:pt x="768118" y="31646"/>
                    <a:pt x="768118" y="43069"/>
                  </a:cubicBezTo>
                  <a:lnTo>
                    <a:pt x="768118" y="643532"/>
                  </a:lnTo>
                  <a:cubicBezTo>
                    <a:pt x="768118" y="667318"/>
                    <a:pt x="748835" y="686601"/>
                    <a:pt x="725048" y="686601"/>
                  </a:cubicBezTo>
                  <a:lnTo>
                    <a:pt x="43069" y="686601"/>
                  </a:lnTo>
                  <a:cubicBezTo>
                    <a:pt x="19283" y="686601"/>
                    <a:pt x="0" y="667318"/>
                    <a:pt x="0" y="643532"/>
                  </a:cubicBezTo>
                  <a:lnTo>
                    <a:pt x="0" y="43069"/>
                  </a:lnTo>
                  <a:cubicBezTo>
                    <a:pt x="0" y="19283"/>
                    <a:pt x="19283" y="0"/>
                    <a:pt x="430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rnd">
              <a:solidFill>
                <a:srgbClr val="298C4B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768118" cy="743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5400000">
            <a:off x="6186162" y="2511196"/>
            <a:ext cx="6818207" cy="20947169"/>
            <a:chOff x="0" y="0"/>
            <a:chExt cx="1795742" cy="55169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95742" cy="5516950"/>
            </a:xfrm>
            <a:custGeom>
              <a:avLst/>
              <a:gdLst/>
              <a:ahLst/>
              <a:cxnLst/>
              <a:rect r="r" b="b" t="t" l="l"/>
              <a:pathLst>
                <a:path h="5516950" w="1795742">
                  <a:moveTo>
                    <a:pt x="0" y="0"/>
                  </a:moveTo>
                  <a:lnTo>
                    <a:pt x="1795742" y="0"/>
                  </a:lnTo>
                  <a:lnTo>
                    <a:pt x="1795742" y="5516950"/>
                  </a:lnTo>
                  <a:lnTo>
                    <a:pt x="0" y="5516950"/>
                  </a:lnTo>
                  <a:close/>
                </a:path>
              </a:pathLst>
            </a:custGeom>
            <a:solidFill>
              <a:srgbClr val="298C4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795742" cy="5564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5400000">
            <a:off x="3997069" y="-11005002"/>
            <a:ext cx="2045233" cy="20947169"/>
            <a:chOff x="0" y="0"/>
            <a:chExt cx="538662" cy="55169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8662" cy="5516950"/>
            </a:xfrm>
            <a:custGeom>
              <a:avLst/>
              <a:gdLst/>
              <a:ahLst/>
              <a:cxnLst/>
              <a:rect r="r" b="b" t="t" l="l"/>
              <a:pathLst>
                <a:path h="5516950" w="538662">
                  <a:moveTo>
                    <a:pt x="0" y="0"/>
                  </a:moveTo>
                  <a:lnTo>
                    <a:pt x="538662" y="0"/>
                  </a:lnTo>
                  <a:lnTo>
                    <a:pt x="538662" y="5516950"/>
                  </a:lnTo>
                  <a:lnTo>
                    <a:pt x="0" y="5516950"/>
                  </a:lnTo>
                  <a:close/>
                </a:path>
              </a:pathLst>
            </a:custGeom>
            <a:solidFill>
              <a:srgbClr val="298C4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538662" cy="5564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2700000">
            <a:off x="13734331" y="93713"/>
            <a:ext cx="4685776" cy="1567256"/>
            <a:chOff x="0" y="0"/>
            <a:chExt cx="1234114" cy="4127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34114" cy="412775"/>
            </a:xfrm>
            <a:custGeom>
              <a:avLst/>
              <a:gdLst/>
              <a:ahLst/>
              <a:cxnLst/>
              <a:rect r="r" b="b" t="t" l="l"/>
              <a:pathLst>
                <a:path h="412775" w="1234114">
                  <a:moveTo>
                    <a:pt x="0" y="0"/>
                  </a:moveTo>
                  <a:lnTo>
                    <a:pt x="1234114" y="0"/>
                  </a:lnTo>
                  <a:lnTo>
                    <a:pt x="1234114" y="412775"/>
                  </a:lnTo>
                  <a:lnTo>
                    <a:pt x="0" y="412775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234114" cy="4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-10800000">
            <a:off x="14019925" y="-210928"/>
            <a:ext cx="5098075" cy="5098075"/>
          </a:xfrm>
          <a:custGeom>
            <a:avLst/>
            <a:gdLst/>
            <a:ahLst/>
            <a:cxnLst/>
            <a:rect r="r" b="b" t="t" l="l"/>
            <a:pathLst>
              <a:path h="5098075" w="5098075">
                <a:moveTo>
                  <a:pt x="0" y="0"/>
                </a:moveTo>
                <a:lnTo>
                  <a:pt x="5098075" y="0"/>
                </a:lnTo>
                <a:lnTo>
                  <a:pt x="5098075" y="5098075"/>
                </a:lnTo>
                <a:lnTo>
                  <a:pt x="0" y="5098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9757191" y="2880020"/>
            <a:ext cx="6811771" cy="5945139"/>
            <a:chOff x="0" y="0"/>
            <a:chExt cx="786688" cy="68660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86688" cy="686601"/>
            </a:xfrm>
            <a:custGeom>
              <a:avLst/>
              <a:gdLst/>
              <a:ahLst/>
              <a:cxnLst/>
              <a:rect r="r" b="b" t="t" l="l"/>
              <a:pathLst>
                <a:path h="686601" w="786688">
                  <a:moveTo>
                    <a:pt x="42052" y="0"/>
                  </a:moveTo>
                  <a:lnTo>
                    <a:pt x="744636" y="0"/>
                  </a:lnTo>
                  <a:cubicBezTo>
                    <a:pt x="755789" y="0"/>
                    <a:pt x="766485" y="4431"/>
                    <a:pt x="774371" y="12317"/>
                  </a:cubicBezTo>
                  <a:cubicBezTo>
                    <a:pt x="782258" y="20203"/>
                    <a:pt x="786688" y="30899"/>
                    <a:pt x="786688" y="42052"/>
                  </a:cubicBezTo>
                  <a:lnTo>
                    <a:pt x="786688" y="644549"/>
                  </a:lnTo>
                  <a:cubicBezTo>
                    <a:pt x="786688" y="667774"/>
                    <a:pt x="767861" y="686601"/>
                    <a:pt x="744636" y="686601"/>
                  </a:cubicBezTo>
                  <a:lnTo>
                    <a:pt x="42052" y="686601"/>
                  </a:lnTo>
                  <a:cubicBezTo>
                    <a:pt x="30899" y="686601"/>
                    <a:pt x="20203" y="682171"/>
                    <a:pt x="12317" y="674284"/>
                  </a:cubicBezTo>
                  <a:cubicBezTo>
                    <a:pt x="4431" y="666398"/>
                    <a:pt x="0" y="655702"/>
                    <a:pt x="0" y="644549"/>
                  </a:cubicBezTo>
                  <a:lnTo>
                    <a:pt x="0" y="42052"/>
                  </a:lnTo>
                  <a:cubicBezTo>
                    <a:pt x="0" y="30899"/>
                    <a:pt x="4431" y="20203"/>
                    <a:pt x="12317" y="12317"/>
                  </a:cubicBezTo>
                  <a:cubicBezTo>
                    <a:pt x="20203" y="4431"/>
                    <a:pt x="30899" y="0"/>
                    <a:pt x="420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rnd">
              <a:solidFill>
                <a:srgbClr val="298C4B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786688" cy="743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341525" y="5339784"/>
            <a:ext cx="1253741" cy="1025612"/>
            <a:chOff x="0" y="0"/>
            <a:chExt cx="844067" cy="69048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44067" cy="690482"/>
            </a:xfrm>
            <a:custGeom>
              <a:avLst/>
              <a:gdLst/>
              <a:ahLst/>
              <a:cxnLst/>
              <a:rect r="r" b="b" t="t" l="l"/>
              <a:pathLst>
                <a:path h="690482" w="844067">
                  <a:moveTo>
                    <a:pt x="844067" y="345241"/>
                  </a:moveTo>
                  <a:lnTo>
                    <a:pt x="437667" y="0"/>
                  </a:lnTo>
                  <a:lnTo>
                    <a:pt x="437667" y="203200"/>
                  </a:lnTo>
                  <a:lnTo>
                    <a:pt x="0" y="203200"/>
                  </a:lnTo>
                  <a:lnTo>
                    <a:pt x="0" y="487282"/>
                  </a:lnTo>
                  <a:lnTo>
                    <a:pt x="437667" y="487282"/>
                  </a:lnTo>
                  <a:lnTo>
                    <a:pt x="437667" y="690482"/>
                  </a:lnTo>
                  <a:lnTo>
                    <a:pt x="844067" y="345241"/>
                  </a:lnTo>
                  <a:close/>
                </a:path>
              </a:pathLst>
            </a:custGeom>
            <a:solidFill>
              <a:srgbClr val="65C27B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155575"/>
              <a:ext cx="742467" cy="3317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1419013" y="3229612"/>
            <a:ext cx="3553635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b="true" sz="2400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Propuesta de solución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505173" y="3229612"/>
            <a:ext cx="2996322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b="true" sz="2400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Problema o dolor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880493" y="3921127"/>
            <a:ext cx="5948519" cy="422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 la actualidad, numerosos pequeños comercios gestionan sus inventarios y ventas mediante procesos manuales, lo que conlleva pérdidas económicas y una significativa falta de eficiencia operativa. Nuestro proyecto se enfoca en la optimización de la gestión del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"Almacén Don Goyo"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un negocio familiar administrado principalmente por nuestro cliente, un adulto mayor, quien enfrenta desafíos en la administración debido a la ausencia de herramientas tecnológicas adaptadas a sus necesidades.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336054" y="3930652"/>
            <a:ext cx="5654045" cy="332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Ofrecemos una página web intuitiva y funcional, diseñada específicamente para simplificar la gestión de inventarios, ventas y pagos en pequeños comercios. </a:t>
            </a:r>
          </a:p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 solución está orientada a usuarios sin conocimientos técnicos avanzados, garantizando una implementación rápida y sencilla, adaptada a las necesidades operativas del cliente.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86989" y="520500"/>
            <a:ext cx="3007127" cy="751782"/>
          </a:xfrm>
          <a:custGeom>
            <a:avLst/>
            <a:gdLst/>
            <a:ahLst/>
            <a:cxnLst/>
            <a:rect r="r" b="b" t="t" l="l"/>
            <a:pathLst>
              <a:path h="751782" w="3007127">
                <a:moveTo>
                  <a:pt x="0" y="0"/>
                </a:moveTo>
                <a:lnTo>
                  <a:pt x="3007127" y="0"/>
                </a:lnTo>
                <a:lnTo>
                  <a:pt x="3007127" y="751782"/>
                </a:lnTo>
                <a:lnTo>
                  <a:pt x="0" y="7517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09650" y="5343525"/>
            <a:ext cx="16533721" cy="3800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Desarrollar una página web para pequeños almacenes que optimice la gestión integral del negocio mediante:</a:t>
            </a:r>
          </a:p>
          <a:p>
            <a:pPr algn="just" marL="431801" indent="-215900" lvl="1">
              <a:lnSpc>
                <a:spcPts val="3000"/>
              </a:lnSpc>
              <a:buAutoNum type="arabicPeriod" startAt="1"/>
            </a:pPr>
            <a:r>
              <a:rPr lang="en-US" b="true" sz="2000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Gestión de Inventarios: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Control de stock con funcionalidades para agregar, editar y eliminar productos.</a:t>
            </a:r>
          </a:p>
          <a:p>
            <a:pPr algn="just" marL="431801" indent="-215900" lvl="1">
              <a:lnSpc>
                <a:spcPts val="3000"/>
              </a:lnSpc>
              <a:buAutoNum type="arabicPeriod" startAt="1"/>
            </a:pPr>
            <a:r>
              <a:rPr lang="en-US" b="true" sz="2000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Automatización de Ventas: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Registro de ventas, emisión de comprobantes y actualización instantánea del inventario.</a:t>
            </a:r>
          </a:p>
          <a:p>
            <a:pPr algn="just" marL="431801" indent="-215900" lvl="1">
              <a:lnSpc>
                <a:spcPts val="3000"/>
              </a:lnSpc>
              <a:buAutoNum type="arabicPeriod" startAt="1"/>
            </a:pPr>
            <a:r>
              <a:rPr lang="en-US" b="true" sz="2000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Búsqueda Avanzada: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Filtrado por nombre, descripción, categoría o precio para mejorar la administración.</a:t>
            </a:r>
          </a:p>
          <a:p>
            <a:pPr algn="just" marL="431801" indent="-215900" lvl="1">
              <a:lnSpc>
                <a:spcPts val="3000"/>
              </a:lnSpc>
              <a:buAutoNum type="arabicPeriod" startAt="1"/>
            </a:pPr>
            <a:r>
              <a:rPr lang="en-US" b="true" sz="2000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Pagos Electrónicos: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Integración con la API de Mercado Pago para transacciones seguras y automatizadas.</a:t>
            </a:r>
          </a:p>
          <a:p>
            <a:pPr algn="just" marL="431801" indent="-215900" lvl="1">
              <a:lnSpc>
                <a:spcPts val="3000"/>
              </a:lnSpc>
              <a:buAutoNum type="arabicPeriod" startAt="1"/>
            </a:pPr>
            <a:r>
              <a:rPr lang="en-US" b="true" sz="2000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Informes Visuales: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Herramientas interactivas para análisis de ventas, inventarios y rendimiento.</a:t>
            </a:r>
          </a:p>
          <a:p>
            <a:pPr algn="just">
              <a:lnSpc>
                <a:spcPts val="3000"/>
              </a:lnSpc>
            </a:pPr>
          </a:p>
          <a:p>
            <a:pPr algn="just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 sistema mejora la organización, eficiencia y toma de decisiones en el negocio.</a:t>
            </a:r>
          </a:p>
          <a:p>
            <a:pPr algn="just">
              <a:lnSpc>
                <a:spcPts val="3000"/>
              </a:lnSpc>
            </a:pPr>
          </a:p>
          <a:p>
            <a:pPr algn="just">
              <a:lnSpc>
                <a:spcPts val="300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398184"/>
            <a:ext cx="15980579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Desarrollar una aplicación de almacenamiento web orientada a pequeños almacenes, que facilite la gestión eficiente de inventarios, ventas, pagos, fiados y la generación de informes. </a:t>
            </a:r>
          </a:p>
          <a:p>
            <a:pPr algn="just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Esta herramienta busca mejorar la operatividad del negocio, optimizar la organización de productos e inventarios, y proporcionar datos relevantes que apoyen la toma de decisiones estratégicas dentro del local.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749547"/>
            <a:ext cx="5784679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0"/>
              </a:lnSpc>
            </a:pPr>
            <a:r>
              <a:rPr lang="en-US" sz="31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Objetivo General: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668200"/>
            <a:ext cx="4383827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Objetivos específicos: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1052349" y="-3067212"/>
            <a:ext cx="20194657" cy="3895402"/>
            <a:chOff x="0" y="0"/>
            <a:chExt cx="5318757" cy="10259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318758" cy="1025949"/>
            </a:xfrm>
            <a:custGeom>
              <a:avLst/>
              <a:gdLst/>
              <a:ahLst/>
              <a:cxnLst/>
              <a:rect r="r" b="b" t="t" l="l"/>
              <a:pathLst>
                <a:path h="1025949" w="5318758">
                  <a:moveTo>
                    <a:pt x="0" y="0"/>
                  </a:moveTo>
                  <a:lnTo>
                    <a:pt x="5318758" y="0"/>
                  </a:lnTo>
                  <a:lnTo>
                    <a:pt x="5318758" y="1025949"/>
                  </a:lnTo>
                  <a:lnTo>
                    <a:pt x="0" y="1025949"/>
                  </a:lnTo>
                  <a:close/>
                </a:path>
              </a:pathLst>
            </a:custGeom>
            <a:solidFill>
              <a:srgbClr val="298C4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5318757" cy="1073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4536244" y="828190"/>
            <a:ext cx="3007127" cy="751782"/>
          </a:xfrm>
          <a:custGeom>
            <a:avLst/>
            <a:gdLst/>
            <a:ahLst/>
            <a:cxnLst/>
            <a:rect r="r" b="b" t="t" l="l"/>
            <a:pathLst>
              <a:path h="751782" w="3007127">
                <a:moveTo>
                  <a:pt x="0" y="0"/>
                </a:moveTo>
                <a:lnTo>
                  <a:pt x="3007127" y="0"/>
                </a:lnTo>
                <a:lnTo>
                  <a:pt x="3007127" y="751782"/>
                </a:lnTo>
                <a:lnTo>
                  <a:pt x="0" y="7517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44" t="0" r="-224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36246" y="1197782"/>
            <a:ext cx="12472509" cy="6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03"/>
              </a:lnSpc>
            </a:pPr>
            <a:r>
              <a:rPr lang="en-US" sz="425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ALCANCES Y LIMITACIONES DEL PROYECTO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26546" y="2350184"/>
            <a:ext cx="7160994" cy="5928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Alcances :</a:t>
            </a:r>
          </a:p>
          <a:p>
            <a:pPr algn="just" marL="453390" indent="-226695" lvl="1">
              <a:lnSpc>
                <a:spcPts val="2940"/>
              </a:lnSpc>
              <a:buAutoNum type="arabicPeriod" startAt="1"/>
            </a:pPr>
            <a:r>
              <a:rPr lang="en-US" b="true" sz="21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Gestión de Inventario:</a:t>
            </a: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Agregar, editar y eliminar productos con control eficiente de stock.</a:t>
            </a:r>
          </a:p>
          <a:p>
            <a:pPr algn="just" marL="453390" indent="-226695" lvl="1">
              <a:lnSpc>
                <a:spcPts val="2940"/>
              </a:lnSpc>
              <a:buAutoNum type="arabicPeriod" startAt="1"/>
            </a:pPr>
            <a:r>
              <a:rPr lang="en-US" b="true" sz="21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Gestión de Ventas y Pagos: </a:t>
            </a: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Registro automático de ventas con generación de boletas e integración con la API de MercadoPago para pagos electrónicos y en efectivo.</a:t>
            </a:r>
          </a:p>
          <a:p>
            <a:pPr algn="just" marL="453390" indent="-226695" lvl="1">
              <a:lnSpc>
                <a:spcPts val="2940"/>
              </a:lnSpc>
              <a:buAutoNum type="arabicPeriod" startAt="1"/>
            </a:pPr>
            <a:r>
              <a:rPr lang="en-US" b="true" sz="21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Gestión de Fiados: </a:t>
            </a: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Registro y actualización de deudas pendientes, con eliminación automática de fiados pagados y registro histórico de pagos.</a:t>
            </a:r>
          </a:p>
          <a:p>
            <a:pPr algn="just" marL="453390" indent="-226695" lvl="1">
              <a:lnSpc>
                <a:spcPts val="2940"/>
              </a:lnSpc>
              <a:buAutoNum type="arabicPeriod" startAt="1"/>
            </a:pPr>
            <a:r>
              <a:rPr lang="en-US" b="true" sz="21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Historial de Ventas: </a:t>
            </a: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Seguimiento completo del flujo de caja mediante comprobantes de venta.</a:t>
            </a:r>
          </a:p>
          <a:p>
            <a:pPr algn="just" marL="453390" indent="-226695" lvl="1">
              <a:lnSpc>
                <a:spcPts val="2940"/>
              </a:lnSpc>
              <a:buAutoNum type="arabicPeriod" startAt="1"/>
            </a:pPr>
            <a:r>
              <a:rPr lang="en-US" b="true" sz="21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Automatización y Eficiencia: </a:t>
            </a: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Optimización de recursos y reducción de errores manuales en las operaciones.</a:t>
            </a:r>
          </a:p>
          <a:p>
            <a:pPr algn="just">
              <a:lnSpc>
                <a:spcPts val="2940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-5400000">
            <a:off x="6186162" y="2511196"/>
            <a:ext cx="6818207" cy="20947169"/>
            <a:chOff x="0" y="0"/>
            <a:chExt cx="1795742" cy="55169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95742" cy="5516950"/>
            </a:xfrm>
            <a:custGeom>
              <a:avLst/>
              <a:gdLst/>
              <a:ahLst/>
              <a:cxnLst/>
              <a:rect r="r" b="b" t="t" l="l"/>
              <a:pathLst>
                <a:path h="5516950" w="1795742">
                  <a:moveTo>
                    <a:pt x="0" y="0"/>
                  </a:moveTo>
                  <a:lnTo>
                    <a:pt x="1795742" y="0"/>
                  </a:lnTo>
                  <a:lnTo>
                    <a:pt x="1795742" y="5516950"/>
                  </a:lnTo>
                  <a:lnTo>
                    <a:pt x="0" y="5516950"/>
                  </a:lnTo>
                  <a:close/>
                </a:path>
              </a:pathLst>
            </a:custGeom>
            <a:solidFill>
              <a:srgbClr val="298C4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795742" cy="5564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5400000">
            <a:off x="3997069" y="-11005002"/>
            <a:ext cx="2045233" cy="20947169"/>
            <a:chOff x="0" y="0"/>
            <a:chExt cx="538662" cy="55169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38662" cy="5516950"/>
            </a:xfrm>
            <a:custGeom>
              <a:avLst/>
              <a:gdLst/>
              <a:ahLst/>
              <a:cxnLst/>
              <a:rect r="r" b="b" t="t" l="l"/>
              <a:pathLst>
                <a:path h="5516950" w="538662">
                  <a:moveTo>
                    <a:pt x="0" y="0"/>
                  </a:moveTo>
                  <a:lnTo>
                    <a:pt x="538662" y="0"/>
                  </a:lnTo>
                  <a:lnTo>
                    <a:pt x="538662" y="5516950"/>
                  </a:lnTo>
                  <a:lnTo>
                    <a:pt x="0" y="5516950"/>
                  </a:lnTo>
                  <a:close/>
                </a:path>
              </a:pathLst>
            </a:custGeom>
            <a:solidFill>
              <a:srgbClr val="298C4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38662" cy="5564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2700000">
            <a:off x="13734331" y="93713"/>
            <a:ext cx="4685776" cy="1567256"/>
            <a:chOff x="0" y="0"/>
            <a:chExt cx="1234114" cy="4127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4114" cy="412775"/>
            </a:xfrm>
            <a:custGeom>
              <a:avLst/>
              <a:gdLst/>
              <a:ahLst/>
              <a:cxnLst/>
              <a:rect r="r" b="b" t="t" l="l"/>
              <a:pathLst>
                <a:path h="412775" w="1234114">
                  <a:moveTo>
                    <a:pt x="0" y="0"/>
                  </a:moveTo>
                  <a:lnTo>
                    <a:pt x="1234114" y="0"/>
                  </a:lnTo>
                  <a:lnTo>
                    <a:pt x="1234114" y="412775"/>
                  </a:lnTo>
                  <a:lnTo>
                    <a:pt x="0" y="412775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34114" cy="4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-10800000">
            <a:off x="14019925" y="-210928"/>
            <a:ext cx="5098075" cy="5098075"/>
          </a:xfrm>
          <a:custGeom>
            <a:avLst/>
            <a:gdLst/>
            <a:ahLst/>
            <a:cxnLst/>
            <a:rect r="r" b="b" t="t" l="l"/>
            <a:pathLst>
              <a:path h="5098075" w="5098075">
                <a:moveTo>
                  <a:pt x="0" y="0"/>
                </a:moveTo>
                <a:lnTo>
                  <a:pt x="5098075" y="0"/>
                </a:lnTo>
                <a:lnTo>
                  <a:pt x="5098075" y="5098075"/>
                </a:lnTo>
                <a:lnTo>
                  <a:pt x="0" y="5098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4610" y="276918"/>
            <a:ext cx="3007127" cy="751782"/>
          </a:xfrm>
          <a:custGeom>
            <a:avLst/>
            <a:gdLst/>
            <a:ahLst/>
            <a:cxnLst/>
            <a:rect r="r" b="b" t="t" l="l"/>
            <a:pathLst>
              <a:path h="751782" w="3007127">
                <a:moveTo>
                  <a:pt x="0" y="0"/>
                </a:moveTo>
                <a:lnTo>
                  <a:pt x="3007127" y="0"/>
                </a:lnTo>
                <a:lnTo>
                  <a:pt x="3007127" y="751782"/>
                </a:lnTo>
                <a:lnTo>
                  <a:pt x="0" y="7517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144000" y="2350184"/>
            <a:ext cx="7085952" cy="555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Limitaciones </a:t>
            </a:r>
            <a:r>
              <a:rPr lang="en-US" sz="21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Version 1.0 :</a:t>
            </a:r>
          </a:p>
          <a:p>
            <a:pPr algn="just" marL="453390" indent="-226695" lvl="1">
              <a:lnSpc>
                <a:spcPts val="2940"/>
              </a:lnSpc>
              <a:buAutoNum type="arabicPeriod" startAt="1"/>
            </a:pPr>
            <a:r>
              <a:rPr lang="en-US" b="true" sz="21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Enfoque en un Cliente:</a:t>
            </a: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Est</a:t>
            </a: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vers</a:t>
            </a: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ión está diseñada para ser utilizada por un único cliente.</a:t>
            </a:r>
          </a:p>
          <a:p>
            <a:pPr algn="just" marL="453390" indent="-226695" lvl="1">
              <a:lnSpc>
                <a:spcPts val="2940"/>
              </a:lnSpc>
              <a:buAutoNum type="arabicPeriod" startAt="1"/>
            </a:pPr>
            <a:r>
              <a:rPr lang="en-US" b="true" sz="21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Alcance Local: </a:t>
            </a: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Orientada a pequeños y medianos comercios con necesidades básicas.</a:t>
            </a:r>
          </a:p>
          <a:p>
            <a:pPr algn="just" marL="453390" indent="-226695" lvl="1">
              <a:lnSpc>
                <a:spcPts val="2940"/>
              </a:lnSpc>
              <a:buAutoNum type="arabicPeriod" startAt="1"/>
            </a:pPr>
            <a:r>
              <a:rPr lang="en-US" b="true" sz="21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Dependencia de Internet: </a:t>
            </a: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Funcionalidades como pagos electrónicos requieren conexión a internet.</a:t>
            </a:r>
          </a:p>
          <a:p>
            <a:pPr algn="just" marL="453390" indent="-226695" lvl="1">
              <a:lnSpc>
                <a:spcPts val="2940"/>
              </a:lnSpc>
              <a:buAutoNum type="arabicPeriod" startAt="1"/>
            </a:pPr>
            <a:r>
              <a:rPr lang="en-US" b="true" sz="21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Escalabilidad Reducida:</a:t>
            </a: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Requiere ajustes para negocios más grandes o con múltiples sucursales.</a:t>
            </a:r>
          </a:p>
          <a:p>
            <a:pPr algn="just" marL="453390" indent="-226695" lvl="1">
              <a:lnSpc>
                <a:spcPts val="2940"/>
              </a:lnSpc>
              <a:buAutoNum type="arabicPeriod" startAt="1"/>
            </a:pPr>
            <a:r>
              <a:rPr lang="en-US" b="true" sz="21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Adap</a:t>
            </a:r>
            <a:r>
              <a:rPr lang="en-US" b="true" sz="21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tación de</a:t>
            </a:r>
            <a:r>
              <a:rPr lang="en-US" b="true" sz="21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Us</a:t>
            </a:r>
            <a:r>
              <a:rPr lang="en-US" b="true" sz="21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uarios:</a:t>
            </a: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Puede necesitar capacitación inicial para un uso óptimo.</a:t>
            </a:r>
          </a:p>
          <a:p>
            <a:pPr algn="just" marL="453390" indent="-226695" lvl="1">
              <a:lnSpc>
                <a:spcPts val="2940"/>
              </a:lnSpc>
              <a:buAutoNum type="arabicPeriod" startAt="1"/>
            </a:pPr>
            <a:r>
              <a:rPr lang="en-US" b="true" sz="21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Compatibilidad Limitada</a:t>
            </a: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Optimizada principalmente para dispositivos de escritorio, con funcionalidades móviles básicas.</a:t>
            </a:r>
          </a:p>
          <a:p>
            <a:pPr algn="just">
              <a:lnSpc>
                <a:spcPts val="294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82022" y="344409"/>
            <a:ext cx="3094935" cy="773734"/>
          </a:xfrm>
          <a:custGeom>
            <a:avLst/>
            <a:gdLst/>
            <a:ahLst/>
            <a:cxnLst/>
            <a:rect r="r" b="b" t="t" l="l"/>
            <a:pathLst>
              <a:path h="773734" w="3094935">
                <a:moveTo>
                  <a:pt x="0" y="0"/>
                </a:moveTo>
                <a:lnTo>
                  <a:pt x="3094936" y="0"/>
                </a:lnTo>
                <a:lnTo>
                  <a:pt x="3094936" y="773734"/>
                </a:lnTo>
                <a:lnTo>
                  <a:pt x="0" y="7737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14400"/>
            <a:ext cx="5359754" cy="979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954"/>
              </a:lnSpc>
            </a:pPr>
            <a:r>
              <a:rPr lang="en-US" sz="5681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Metodología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535776"/>
            <a:ext cx="12204866" cy="310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 proyecto "Mi Almacén" fue desarrollado siguiendo la metodología ágil Scrum,</a:t>
            </a:r>
            <a:r>
              <a:rPr lang="en-US" sz="2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 cual fue seleccionada debido a su flexibilidad y capacidad para gestionar proyectos dinámicos. 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Scrum nos permitió dividir el proyecto en fases manejables (sprints), priorizando las necesidades del cliente y asegurando entregables en cada etapa. 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Elegimos esta metodología porque fomenta la adaptación a cambios y el enfoque en la calidad del producto final.</a:t>
            </a:r>
          </a:p>
          <a:p>
            <a:pPr algn="just" marL="0" indent="0" lvl="0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816186"/>
            <a:ext cx="12204866" cy="2789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Razones por la que elegimos Scrum:</a:t>
            </a:r>
          </a:p>
          <a:p>
            <a:pPr algn="just">
              <a:lnSpc>
                <a:spcPts val="3219"/>
              </a:lnSpc>
            </a:pP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Flexibilidad:</a:t>
            </a:r>
            <a:r>
              <a:rPr lang="en-US" sz="22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Permite ajustar prioridades según las necesidades del cliente.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Colaboración </a:t>
            </a:r>
            <a:r>
              <a:rPr lang="en-US" b="true" sz="22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Activa: </a:t>
            </a:r>
            <a:r>
              <a:rPr lang="en-US" sz="22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Facilita la comunicación continua entre el equipo y el cliente.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Calidad Incremental:</a:t>
            </a:r>
            <a:r>
              <a:rPr lang="en-US" sz="22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Iteraciones constantes garantizan mejoras en cada sprint.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Entregables Frecuentes:</a:t>
            </a:r>
            <a:r>
              <a:rPr lang="en-US" sz="22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Generación de valor tangible al final de cada sprint.</a:t>
            </a:r>
          </a:p>
          <a:p>
            <a:pPr algn="just">
              <a:lnSpc>
                <a:spcPts val="321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4590120" y="2195099"/>
            <a:ext cx="2669180" cy="332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Artefactos Scrum </a:t>
            </a:r>
          </a:p>
          <a:p>
            <a:pPr algn="just">
              <a:lnSpc>
                <a:spcPts val="2940"/>
              </a:lnSpc>
            </a:pP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Sprint Planning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Daily Meeting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Impediment Log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CheckPoints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Sprint Review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Retrospectiva</a:t>
            </a:r>
          </a:p>
          <a:p>
            <a:pPr algn="just">
              <a:lnSpc>
                <a:spcPts val="2940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-5400000">
            <a:off x="7172069" y="-11151792"/>
            <a:ext cx="2045233" cy="20947169"/>
            <a:chOff x="0" y="0"/>
            <a:chExt cx="538662" cy="55169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38662" cy="5516950"/>
            </a:xfrm>
            <a:custGeom>
              <a:avLst/>
              <a:gdLst/>
              <a:ahLst/>
              <a:cxnLst/>
              <a:rect r="r" b="b" t="t" l="l"/>
              <a:pathLst>
                <a:path h="5516950" w="538662">
                  <a:moveTo>
                    <a:pt x="0" y="0"/>
                  </a:moveTo>
                  <a:lnTo>
                    <a:pt x="538662" y="0"/>
                  </a:lnTo>
                  <a:lnTo>
                    <a:pt x="538662" y="5516950"/>
                  </a:lnTo>
                  <a:lnTo>
                    <a:pt x="0" y="5516950"/>
                  </a:lnTo>
                  <a:close/>
                </a:path>
              </a:pathLst>
            </a:custGeom>
            <a:solidFill>
              <a:srgbClr val="298C4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38662" cy="5564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6202037" y="2828696"/>
            <a:ext cx="6818207" cy="20947169"/>
            <a:chOff x="0" y="0"/>
            <a:chExt cx="1795742" cy="55169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95742" cy="5516950"/>
            </a:xfrm>
            <a:custGeom>
              <a:avLst/>
              <a:gdLst/>
              <a:ahLst/>
              <a:cxnLst/>
              <a:rect r="r" b="b" t="t" l="l"/>
              <a:pathLst>
                <a:path h="5516950" w="1795742">
                  <a:moveTo>
                    <a:pt x="0" y="0"/>
                  </a:moveTo>
                  <a:lnTo>
                    <a:pt x="1795742" y="0"/>
                  </a:lnTo>
                  <a:lnTo>
                    <a:pt x="1795742" y="5516950"/>
                  </a:lnTo>
                  <a:lnTo>
                    <a:pt x="0" y="5516950"/>
                  </a:lnTo>
                  <a:close/>
                </a:path>
              </a:pathLst>
            </a:custGeom>
            <a:solidFill>
              <a:srgbClr val="298C4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795742" cy="5564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44" t="0" r="-224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1472" y="280940"/>
            <a:ext cx="3007127" cy="751782"/>
          </a:xfrm>
          <a:custGeom>
            <a:avLst/>
            <a:gdLst/>
            <a:ahLst/>
            <a:cxnLst/>
            <a:rect r="r" b="b" t="t" l="l"/>
            <a:pathLst>
              <a:path h="751782" w="3007127">
                <a:moveTo>
                  <a:pt x="0" y="0"/>
                </a:moveTo>
                <a:lnTo>
                  <a:pt x="3007127" y="0"/>
                </a:lnTo>
                <a:lnTo>
                  <a:pt x="3007127" y="751781"/>
                </a:lnTo>
                <a:lnTo>
                  <a:pt x="0" y="7517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81100" y="1667276"/>
            <a:ext cx="13525800" cy="6832645"/>
          </a:xfrm>
          <a:custGeom>
            <a:avLst/>
            <a:gdLst/>
            <a:ahLst/>
            <a:cxnLst/>
            <a:rect r="r" b="b" t="t" l="l"/>
            <a:pathLst>
              <a:path h="6832645" w="13525800">
                <a:moveTo>
                  <a:pt x="0" y="0"/>
                </a:moveTo>
                <a:lnTo>
                  <a:pt x="13525800" y="0"/>
                </a:lnTo>
                <a:lnTo>
                  <a:pt x="13525800" y="6832645"/>
                </a:lnTo>
                <a:lnTo>
                  <a:pt x="0" y="68326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8" r="0" b="-10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04912" y="9124950"/>
            <a:ext cx="15878175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20"/>
              </a:lnSpc>
            </a:pPr>
            <a:r>
              <a:rPr lang="en-US" b="true" sz="4100" spc="13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CRONOGRAMA PARA EL DESARROLLO DEL PROYECTO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44" t="0" r="-224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7423" y="491199"/>
            <a:ext cx="2943070" cy="735767"/>
          </a:xfrm>
          <a:custGeom>
            <a:avLst/>
            <a:gdLst/>
            <a:ahLst/>
            <a:cxnLst/>
            <a:rect r="r" b="b" t="t" l="l"/>
            <a:pathLst>
              <a:path h="735767" w="2943070">
                <a:moveTo>
                  <a:pt x="0" y="0"/>
                </a:moveTo>
                <a:lnTo>
                  <a:pt x="2943070" y="0"/>
                </a:lnTo>
                <a:lnTo>
                  <a:pt x="2943070" y="735768"/>
                </a:lnTo>
                <a:lnTo>
                  <a:pt x="0" y="7357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3997069" y="-11005002"/>
            <a:ext cx="2045233" cy="20947169"/>
            <a:chOff x="0" y="0"/>
            <a:chExt cx="538662" cy="55169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8662" cy="5516950"/>
            </a:xfrm>
            <a:custGeom>
              <a:avLst/>
              <a:gdLst/>
              <a:ahLst/>
              <a:cxnLst/>
              <a:rect r="r" b="b" t="t" l="l"/>
              <a:pathLst>
                <a:path h="5516950" w="538662">
                  <a:moveTo>
                    <a:pt x="0" y="0"/>
                  </a:moveTo>
                  <a:lnTo>
                    <a:pt x="538662" y="0"/>
                  </a:lnTo>
                  <a:lnTo>
                    <a:pt x="538662" y="5516950"/>
                  </a:lnTo>
                  <a:lnTo>
                    <a:pt x="0" y="5516950"/>
                  </a:lnTo>
                  <a:close/>
                </a:path>
              </a:pathLst>
            </a:custGeom>
            <a:solidFill>
              <a:srgbClr val="298C4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538662" cy="5564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2700000">
            <a:off x="13734331" y="93713"/>
            <a:ext cx="4685776" cy="1567256"/>
            <a:chOff x="0" y="0"/>
            <a:chExt cx="1234114" cy="4127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34114" cy="412775"/>
            </a:xfrm>
            <a:custGeom>
              <a:avLst/>
              <a:gdLst/>
              <a:ahLst/>
              <a:cxnLst/>
              <a:rect r="r" b="b" t="t" l="l"/>
              <a:pathLst>
                <a:path h="412775" w="1234114">
                  <a:moveTo>
                    <a:pt x="0" y="0"/>
                  </a:moveTo>
                  <a:lnTo>
                    <a:pt x="1234114" y="0"/>
                  </a:lnTo>
                  <a:lnTo>
                    <a:pt x="1234114" y="412775"/>
                  </a:lnTo>
                  <a:lnTo>
                    <a:pt x="0" y="412775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234114" cy="4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true" rot="5400000">
            <a:off x="6437341" y="4660271"/>
            <a:ext cx="14145878" cy="11522461"/>
          </a:xfrm>
          <a:custGeom>
            <a:avLst/>
            <a:gdLst/>
            <a:ahLst/>
            <a:cxnLst/>
            <a:rect r="r" b="b" t="t" l="l"/>
            <a:pathLst>
              <a:path h="11522461" w="14145878">
                <a:moveTo>
                  <a:pt x="14145878" y="11522461"/>
                </a:moveTo>
                <a:lnTo>
                  <a:pt x="0" y="11522461"/>
                </a:lnTo>
                <a:lnTo>
                  <a:pt x="0" y="0"/>
                </a:lnTo>
                <a:lnTo>
                  <a:pt x="14145878" y="0"/>
                </a:lnTo>
                <a:lnTo>
                  <a:pt x="14145878" y="1152246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14019925" y="-210928"/>
            <a:ext cx="5098075" cy="5098075"/>
          </a:xfrm>
          <a:custGeom>
            <a:avLst/>
            <a:gdLst/>
            <a:ahLst/>
            <a:cxnLst/>
            <a:rect r="r" b="b" t="t" l="l"/>
            <a:pathLst>
              <a:path h="5098075" w="5098075">
                <a:moveTo>
                  <a:pt x="0" y="0"/>
                </a:moveTo>
                <a:lnTo>
                  <a:pt x="5098075" y="0"/>
                </a:lnTo>
                <a:lnTo>
                  <a:pt x="5098075" y="5098075"/>
                </a:lnTo>
                <a:lnTo>
                  <a:pt x="0" y="50980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120718" y="1226967"/>
            <a:ext cx="14046563" cy="9060033"/>
          </a:xfrm>
          <a:custGeom>
            <a:avLst/>
            <a:gdLst/>
            <a:ahLst/>
            <a:cxnLst/>
            <a:rect r="r" b="b" t="t" l="l"/>
            <a:pathLst>
              <a:path h="9060033" w="14046563">
                <a:moveTo>
                  <a:pt x="0" y="0"/>
                </a:moveTo>
                <a:lnTo>
                  <a:pt x="14046564" y="0"/>
                </a:lnTo>
                <a:lnTo>
                  <a:pt x="14046564" y="9060033"/>
                </a:lnTo>
                <a:lnTo>
                  <a:pt x="0" y="90600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DAGZDOzzRso</dc:identifier>
  <dcterms:modified xsi:type="dcterms:W3CDTF">2011-08-01T06:04:30Z</dcterms:modified>
  <cp:revision>1</cp:revision>
  <dc:title>Presentación Final del proyecto ("Espanol")</dc:title>
</cp:coreProperties>
</file>